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60" r:id="rId4"/>
    <p:sldId id="258" r:id="rId5"/>
    <p:sldId id="259" r:id="rId6"/>
    <p:sldId id="261" r:id="rId7"/>
    <p:sldId id="262" r:id="rId8"/>
    <p:sldId id="263" r:id="rId9"/>
    <p:sldId id="284" r:id="rId10"/>
    <p:sldId id="285" r:id="rId11"/>
    <p:sldId id="286" r:id="rId12"/>
    <p:sldId id="287" r:id="rId13"/>
    <p:sldId id="288"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301" r:id="rId31"/>
    <p:sldId id="302" r:id="rId32"/>
    <p:sldId id="303" r:id="rId33"/>
    <p:sldId id="304" r:id="rId34"/>
    <p:sldId id="305" r:id="rId35"/>
    <p:sldId id="306" r:id="rId36"/>
    <p:sldId id="307" r:id="rId37"/>
    <p:sldId id="308" r:id="rId38"/>
    <p:sldId id="309" r:id="rId39"/>
    <p:sldId id="310" r:id="rId40"/>
    <p:sldId id="311" r:id="rId41"/>
    <p:sldId id="280" r:id="rId42"/>
    <p:sldId id="281" r:id="rId43"/>
    <p:sldId id="282" r:id="rId44"/>
    <p:sldId id="294" r:id="rId45"/>
    <p:sldId id="295" r:id="rId46"/>
    <p:sldId id="300" r:id="rId47"/>
    <p:sldId id="314" r:id="rId48"/>
    <p:sldId id="315" r:id="rId49"/>
    <p:sldId id="316" r:id="rId50"/>
    <p:sldId id="317" r:id="rId51"/>
    <p:sldId id="283" r:id="rId52"/>
    <p:sldId id="289" r:id="rId53"/>
    <p:sldId id="290" r:id="rId54"/>
    <p:sldId id="313" r:id="rId55"/>
    <p:sldId id="312" r:id="rId56"/>
    <p:sldId id="318" r:id="rId57"/>
    <p:sldId id="319" r:id="rId58"/>
    <p:sldId id="320" r:id="rId59"/>
    <p:sldId id="321" r:id="rId60"/>
    <p:sldId id="322" r:id="rId61"/>
    <p:sldId id="323" r:id="rId62"/>
    <p:sldId id="324" r:id="rId63"/>
    <p:sldId id="296" r:id="rId64"/>
    <p:sldId id="325" r:id="rId65"/>
    <p:sldId id="326" r:id="rId66"/>
    <p:sldId id="327" r:id="rId67"/>
    <p:sldId id="328" r:id="rId6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97" d="100"/>
          <a:sy n="97" d="100"/>
        </p:scale>
        <p:origin x="144" y="8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34E556D-7311-4471-9BCE-DBF4C3525165}" type="datetimeFigureOut">
              <a:rPr lang="en-IN" smtClean="0"/>
              <a:t>10-10-2023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0063A3B-ADAA-4F31-9FBF-22FEA9BF1D62}" type="slidenum">
              <a:rPr lang="en-IN" smtClean="0"/>
              <a:t>‹#›</a:t>
            </a:fld>
            <a:endParaRPr lang="en-IN"/>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470794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34E556D-7311-4471-9BCE-DBF4C3525165}" type="datetimeFigureOut">
              <a:rPr lang="en-IN" smtClean="0"/>
              <a:t>10-10-2023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0063A3B-ADAA-4F31-9FBF-22FEA9BF1D62}" type="slidenum">
              <a:rPr lang="en-IN" smtClean="0"/>
              <a:t>‹#›</a:t>
            </a:fld>
            <a:endParaRPr lang="en-IN"/>
          </a:p>
        </p:txBody>
      </p:sp>
    </p:spTree>
    <p:extLst>
      <p:ext uri="{BB962C8B-B14F-4D97-AF65-F5344CB8AC3E}">
        <p14:creationId xmlns:p14="http://schemas.microsoft.com/office/powerpoint/2010/main" val="6070278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34E556D-7311-4471-9BCE-DBF4C3525165}" type="datetimeFigureOut">
              <a:rPr lang="en-IN" smtClean="0"/>
              <a:t>10-10-2023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0063A3B-ADAA-4F31-9FBF-22FEA9BF1D62}" type="slidenum">
              <a:rPr lang="en-IN" smtClean="0"/>
              <a:t>‹#›</a:t>
            </a:fld>
            <a:endParaRPr lang="en-IN"/>
          </a:p>
        </p:txBody>
      </p:sp>
    </p:spTree>
    <p:extLst>
      <p:ext uri="{BB962C8B-B14F-4D97-AF65-F5344CB8AC3E}">
        <p14:creationId xmlns:p14="http://schemas.microsoft.com/office/powerpoint/2010/main" val="34128342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34E556D-7311-4471-9BCE-DBF4C3525165}" type="datetimeFigureOut">
              <a:rPr lang="en-IN" smtClean="0"/>
              <a:t>10-10-2023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0063A3B-ADAA-4F31-9FBF-22FEA9BF1D62}" type="slidenum">
              <a:rPr lang="en-IN" smtClean="0"/>
              <a:t>‹#›</a:t>
            </a:fld>
            <a:endParaRPr lang="en-IN"/>
          </a:p>
        </p:txBody>
      </p:sp>
    </p:spTree>
    <p:extLst>
      <p:ext uri="{BB962C8B-B14F-4D97-AF65-F5344CB8AC3E}">
        <p14:creationId xmlns:p14="http://schemas.microsoft.com/office/powerpoint/2010/main" val="28958149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34E556D-7311-4471-9BCE-DBF4C3525165}" type="datetimeFigureOut">
              <a:rPr lang="en-IN" smtClean="0"/>
              <a:t>10-10-2023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0063A3B-ADAA-4F31-9FBF-22FEA9BF1D62}" type="slidenum">
              <a:rPr lang="en-IN" smtClean="0"/>
              <a:t>‹#›</a:t>
            </a:fld>
            <a:endParaRPr lang="en-IN"/>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387664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34E556D-7311-4471-9BCE-DBF4C3525165}" type="datetimeFigureOut">
              <a:rPr lang="en-IN" smtClean="0"/>
              <a:t>10-10-2023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0063A3B-ADAA-4F31-9FBF-22FEA9BF1D62}" type="slidenum">
              <a:rPr lang="en-IN" smtClean="0"/>
              <a:t>‹#›</a:t>
            </a:fld>
            <a:endParaRPr lang="en-IN"/>
          </a:p>
        </p:txBody>
      </p:sp>
    </p:spTree>
    <p:extLst>
      <p:ext uri="{BB962C8B-B14F-4D97-AF65-F5344CB8AC3E}">
        <p14:creationId xmlns:p14="http://schemas.microsoft.com/office/powerpoint/2010/main" val="40717459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34E556D-7311-4471-9BCE-DBF4C3525165}" type="datetimeFigureOut">
              <a:rPr lang="en-IN" smtClean="0"/>
              <a:t>10-10-2023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40063A3B-ADAA-4F31-9FBF-22FEA9BF1D62}" type="slidenum">
              <a:rPr lang="en-IN" smtClean="0"/>
              <a:t>‹#›</a:t>
            </a:fld>
            <a:endParaRPr lang="en-IN"/>
          </a:p>
        </p:txBody>
      </p:sp>
    </p:spTree>
    <p:extLst>
      <p:ext uri="{BB962C8B-B14F-4D97-AF65-F5344CB8AC3E}">
        <p14:creationId xmlns:p14="http://schemas.microsoft.com/office/powerpoint/2010/main" val="9210407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34E556D-7311-4471-9BCE-DBF4C3525165}" type="datetimeFigureOut">
              <a:rPr lang="en-IN" smtClean="0"/>
              <a:t>10-10-2023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40063A3B-ADAA-4F31-9FBF-22FEA9BF1D62}" type="slidenum">
              <a:rPr lang="en-IN" smtClean="0"/>
              <a:t>‹#›</a:t>
            </a:fld>
            <a:endParaRPr lang="en-IN"/>
          </a:p>
        </p:txBody>
      </p:sp>
    </p:spTree>
    <p:extLst>
      <p:ext uri="{BB962C8B-B14F-4D97-AF65-F5344CB8AC3E}">
        <p14:creationId xmlns:p14="http://schemas.microsoft.com/office/powerpoint/2010/main" val="33436522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C34E556D-7311-4471-9BCE-DBF4C3525165}" type="datetimeFigureOut">
              <a:rPr lang="en-IN" smtClean="0"/>
              <a:t>10-10-2023</a:t>
            </a:fld>
            <a:endParaRPr lang="en-IN"/>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IN"/>
          </a:p>
        </p:txBody>
      </p:sp>
      <p:sp>
        <p:nvSpPr>
          <p:cNvPr id="9" name="Slide Number Placeholder 8"/>
          <p:cNvSpPr>
            <a:spLocks noGrp="1"/>
          </p:cNvSpPr>
          <p:nvPr>
            <p:ph type="sldNum" sz="quarter" idx="12"/>
          </p:nvPr>
        </p:nvSpPr>
        <p:spPr/>
        <p:txBody>
          <a:bodyPr/>
          <a:lstStyle/>
          <a:p>
            <a:fld id="{40063A3B-ADAA-4F31-9FBF-22FEA9BF1D62}" type="slidenum">
              <a:rPr lang="en-IN" smtClean="0"/>
              <a:t>‹#›</a:t>
            </a:fld>
            <a:endParaRPr lang="en-IN"/>
          </a:p>
        </p:txBody>
      </p:sp>
    </p:spTree>
    <p:extLst>
      <p:ext uri="{BB962C8B-B14F-4D97-AF65-F5344CB8AC3E}">
        <p14:creationId xmlns:p14="http://schemas.microsoft.com/office/powerpoint/2010/main" val="6233064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C34E556D-7311-4471-9BCE-DBF4C3525165}" type="datetimeFigureOut">
              <a:rPr lang="en-IN" smtClean="0"/>
              <a:t>10-10-2023</a:t>
            </a:fld>
            <a:endParaRPr lang="en-IN"/>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IN"/>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40063A3B-ADAA-4F31-9FBF-22FEA9BF1D62}" type="slidenum">
              <a:rPr lang="en-IN" smtClean="0"/>
              <a:t>‹#›</a:t>
            </a:fld>
            <a:endParaRPr lang="en-IN"/>
          </a:p>
        </p:txBody>
      </p:sp>
    </p:spTree>
    <p:extLst>
      <p:ext uri="{BB962C8B-B14F-4D97-AF65-F5344CB8AC3E}">
        <p14:creationId xmlns:p14="http://schemas.microsoft.com/office/powerpoint/2010/main" val="8331624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C34E556D-7311-4471-9BCE-DBF4C3525165}" type="datetimeFigureOut">
              <a:rPr lang="en-IN" smtClean="0"/>
              <a:t>10-10-2023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0063A3B-ADAA-4F31-9FBF-22FEA9BF1D62}" type="slidenum">
              <a:rPr lang="en-IN" smtClean="0"/>
              <a:t>‹#›</a:t>
            </a:fld>
            <a:endParaRPr lang="en-IN"/>
          </a:p>
        </p:txBody>
      </p:sp>
    </p:spTree>
    <p:extLst>
      <p:ext uri="{BB962C8B-B14F-4D97-AF65-F5344CB8AC3E}">
        <p14:creationId xmlns:p14="http://schemas.microsoft.com/office/powerpoint/2010/main" val="20291766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C34E556D-7311-4471-9BCE-DBF4C3525165}" type="datetimeFigureOut">
              <a:rPr lang="en-IN" smtClean="0"/>
              <a:t>10-10-2023</a:t>
            </a:fld>
            <a:endParaRPr lang="en-IN"/>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IN"/>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40063A3B-ADAA-4F31-9FBF-22FEA9BF1D62}" type="slidenum">
              <a:rPr lang="en-IN" smtClean="0"/>
              <a:t>‹#›</a:t>
            </a:fld>
            <a:endParaRPr lang="en-IN"/>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8670218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4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7.xml"/><Relationship Id="rId4" Type="http://schemas.openxmlformats.org/officeDocument/2006/relationships/image" Target="../media/image5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75D2BF-3B29-961E-AE0A-4916DF7158EB}"/>
              </a:ext>
            </a:extLst>
          </p:cNvPr>
          <p:cNvSpPr>
            <a:spLocks noGrp="1"/>
          </p:cNvSpPr>
          <p:nvPr>
            <p:ph type="ctrTitle"/>
          </p:nvPr>
        </p:nvSpPr>
        <p:spPr>
          <a:xfrm>
            <a:off x="1334814" y="1634742"/>
            <a:ext cx="9144000" cy="2387600"/>
          </a:xfrm>
        </p:spPr>
        <p:txBody>
          <a:bodyPr>
            <a:normAutofit/>
          </a:bodyPr>
          <a:lstStyle/>
          <a:p>
            <a:r>
              <a:rPr lang="en-US" sz="9600" dirty="0">
                <a:effectLst>
                  <a:outerShdw blurRad="38100" dist="38100" dir="2700000" algn="tl">
                    <a:srgbClr val="000000">
                      <a:alpha val="43137"/>
                    </a:srgbClr>
                  </a:outerShdw>
                </a:effectLst>
                <a:latin typeface="Algerian" panose="04020705040A02060702" pitchFamily="82" charset="0"/>
              </a:rPr>
              <a:t>UNIT 4</a:t>
            </a:r>
            <a:endParaRPr lang="en-IN" sz="9600" dirty="0">
              <a:effectLst>
                <a:outerShdw blurRad="38100" dist="38100" dir="2700000" algn="tl">
                  <a:srgbClr val="000000">
                    <a:alpha val="43137"/>
                  </a:srgbClr>
                </a:outerShdw>
              </a:effectLst>
              <a:latin typeface="Algerian" panose="04020705040A02060702" pitchFamily="82" charset="0"/>
            </a:endParaRPr>
          </a:p>
        </p:txBody>
      </p:sp>
      <p:pic>
        <p:nvPicPr>
          <p:cNvPr id="1026" name="Picture 2" descr="Distance Education Courses in Ludhiana | Dotway Educators">
            <a:extLst>
              <a:ext uri="{FF2B5EF4-FFF2-40B4-BE49-F238E27FC236}">
                <a16:creationId xmlns:a16="http://schemas.microsoft.com/office/drawing/2014/main" id="{DCF0AAD3-FF80-4F21-948A-4791DB743DB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50633" y="194277"/>
            <a:ext cx="3609975" cy="1266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59168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CAF754C-C30D-4E0F-B37D-F3502A6DBB85}"/>
              </a:ext>
            </a:extLst>
          </p:cNvPr>
          <p:cNvPicPr>
            <a:picLocks noChangeAspect="1"/>
          </p:cNvPicPr>
          <p:nvPr/>
        </p:nvPicPr>
        <p:blipFill>
          <a:blip r:embed="rId2"/>
          <a:stretch>
            <a:fillRect/>
          </a:stretch>
        </p:blipFill>
        <p:spPr>
          <a:xfrm>
            <a:off x="677710" y="629334"/>
            <a:ext cx="10836579" cy="5425910"/>
          </a:xfrm>
          <a:prstGeom prst="rect">
            <a:avLst/>
          </a:prstGeom>
        </p:spPr>
      </p:pic>
      <p:sp>
        <p:nvSpPr>
          <p:cNvPr id="3" name="Rectangle 2">
            <a:extLst>
              <a:ext uri="{FF2B5EF4-FFF2-40B4-BE49-F238E27FC236}">
                <a16:creationId xmlns:a16="http://schemas.microsoft.com/office/drawing/2014/main" id="{F11FB77E-063E-4D71-808E-A328EAB83B38}"/>
              </a:ext>
            </a:extLst>
          </p:cNvPr>
          <p:cNvSpPr/>
          <p:nvPr/>
        </p:nvSpPr>
        <p:spPr>
          <a:xfrm>
            <a:off x="882869" y="740979"/>
            <a:ext cx="4367048" cy="709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HEIGHT AND WIDTH</a:t>
            </a:r>
          </a:p>
        </p:txBody>
      </p:sp>
    </p:spTree>
    <p:extLst>
      <p:ext uri="{BB962C8B-B14F-4D97-AF65-F5344CB8AC3E}">
        <p14:creationId xmlns:p14="http://schemas.microsoft.com/office/powerpoint/2010/main" val="30708477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B71832B-77B2-4029-B2B6-AD0A23CA2A86}"/>
              </a:ext>
            </a:extLst>
          </p:cNvPr>
          <p:cNvPicPr>
            <a:picLocks noChangeAspect="1"/>
          </p:cNvPicPr>
          <p:nvPr/>
        </p:nvPicPr>
        <p:blipFill>
          <a:blip r:embed="rId2"/>
          <a:stretch>
            <a:fillRect/>
          </a:stretch>
        </p:blipFill>
        <p:spPr>
          <a:xfrm>
            <a:off x="750106" y="1268543"/>
            <a:ext cx="10691787" cy="4320914"/>
          </a:xfrm>
          <a:prstGeom prst="rect">
            <a:avLst/>
          </a:prstGeom>
        </p:spPr>
      </p:pic>
    </p:spTree>
    <p:extLst>
      <p:ext uri="{BB962C8B-B14F-4D97-AF65-F5344CB8AC3E}">
        <p14:creationId xmlns:p14="http://schemas.microsoft.com/office/powerpoint/2010/main" val="21031727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2B3F69D-C693-4D12-B9FB-523087E99133}"/>
              </a:ext>
            </a:extLst>
          </p:cNvPr>
          <p:cNvPicPr>
            <a:picLocks noChangeAspect="1"/>
          </p:cNvPicPr>
          <p:nvPr/>
        </p:nvPicPr>
        <p:blipFill>
          <a:blip r:embed="rId2"/>
          <a:stretch>
            <a:fillRect/>
          </a:stretch>
        </p:blipFill>
        <p:spPr>
          <a:xfrm>
            <a:off x="712003" y="578873"/>
            <a:ext cx="10767993" cy="5700254"/>
          </a:xfrm>
          <a:prstGeom prst="rect">
            <a:avLst/>
          </a:prstGeom>
        </p:spPr>
      </p:pic>
    </p:spTree>
    <p:extLst>
      <p:ext uri="{BB962C8B-B14F-4D97-AF65-F5344CB8AC3E}">
        <p14:creationId xmlns:p14="http://schemas.microsoft.com/office/powerpoint/2010/main" val="10308932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2A38EE7-8DF0-4694-917E-512AE7A2E6C3}"/>
              </a:ext>
            </a:extLst>
          </p:cNvPr>
          <p:cNvPicPr>
            <a:picLocks noChangeAspect="1"/>
          </p:cNvPicPr>
          <p:nvPr/>
        </p:nvPicPr>
        <p:blipFill>
          <a:blip r:embed="rId2"/>
          <a:stretch>
            <a:fillRect/>
          </a:stretch>
        </p:blipFill>
        <p:spPr>
          <a:xfrm>
            <a:off x="512032" y="210864"/>
            <a:ext cx="11057578" cy="6073666"/>
          </a:xfrm>
          <a:prstGeom prst="rect">
            <a:avLst/>
          </a:prstGeom>
        </p:spPr>
      </p:pic>
    </p:spTree>
    <p:extLst>
      <p:ext uri="{BB962C8B-B14F-4D97-AF65-F5344CB8AC3E}">
        <p14:creationId xmlns:p14="http://schemas.microsoft.com/office/powerpoint/2010/main" val="24620146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CF26820-ABAC-42EE-9A8C-680AEC1F3F33}"/>
              </a:ext>
            </a:extLst>
          </p:cNvPr>
          <p:cNvSpPr/>
          <p:nvPr/>
        </p:nvSpPr>
        <p:spPr>
          <a:xfrm>
            <a:off x="1048407" y="2197613"/>
            <a:ext cx="9687909" cy="3637855"/>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lvl="0">
              <a:lnSpc>
                <a:spcPct val="107000"/>
              </a:lnSpc>
              <a:spcAft>
                <a:spcPts val="800"/>
              </a:spcAft>
            </a:pPr>
            <a:r>
              <a:rPr lang="en-IN" sz="2800" dirty="0">
                <a:solidFill>
                  <a:srgbClr val="000000"/>
                </a:solidFill>
                <a:latin typeface="Calibri" panose="020F0502020204030204" pitchFamily="34" charset="0"/>
                <a:ea typeface="Calibri" panose="020F0502020204030204" pitchFamily="34" charset="0"/>
                <a:cs typeface="Calibri" panose="020F0502020204030204" pitchFamily="34" charset="0"/>
              </a:rPr>
              <a:t>The display CSS property is used to configure the display style of any element, inline, block, inline-block, etc.</a:t>
            </a:r>
            <a:endParaRPr lang="en-IN" sz="2800" dirty="0">
              <a:latin typeface="Calibri" panose="020F0502020204030204" pitchFamily="34" charset="0"/>
              <a:ea typeface="Calibri" panose="020F0502020204030204" pitchFamily="34" charset="0"/>
              <a:cs typeface="Calibri" panose="020F0502020204030204" pitchFamily="34" charset="0"/>
            </a:endParaRPr>
          </a:p>
          <a:p>
            <a:pPr indent="0">
              <a:lnSpc>
                <a:spcPct val="107000"/>
              </a:lnSpc>
              <a:spcAft>
                <a:spcPts val="800"/>
              </a:spcAft>
              <a:buNone/>
            </a:pPr>
            <a:r>
              <a:rPr lang="en-IN" sz="2800" dirty="0">
                <a:solidFill>
                  <a:srgbClr val="000000"/>
                </a:solidFill>
                <a:latin typeface="Calibri" panose="020F0502020204030204" pitchFamily="34" charset="0"/>
                <a:ea typeface="Calibri" panose="020F0502020204030204" pitchFamily="34" charset="0"/>
              </a:rPr>
              <a:t>Syntax:</a:t>
            </a:r>
            <a:endParaRPr lang="en-IN" sz="2800" dirty="0">
              <a:latin typeface="Calibri" panose="020F0502020204030204" pitchFamily="34" charset="0"/>
              <a:ea typeface="Calibri" panose="020F0502020204030204" pitchFamily="34" charset="0"/>
            </a:endParaRPr>
          </a:p>
          <a:p>
            <a:pPr lvl="2" indent="0">
              <a:lnSpc>
                <a:spcPct val="107000"/>
              </a:lnSpc>
              <a:spcAft>
                <a:spcPts val="800"/>
              </a:spcAft>
              <a:buNone/>
            </a:pPr>
            <a:r>
              <a:rPr lang="en-IN" sz="3600" dirty="0">
                <a:solidFill>
                  <a:srgbClr val="000000"/>
                </a:solidFill>
                <a:latin typeface="Calibri" panose="020F0502020204030204" pitchFamily="34" charset="0"/>
                <a:ea typeface="Calibri" panose="020F0502020204030204" pitchFamily="34" charset="0"/>
              </a:rPr>
              <a:t>Selector {</a:t>
            </a:r>
            <a:endParaRPr lang="en-IN" sz="3600" dirty="0">
              <a:latin typeface="Calibri" panose="020F0502020204030204" pitchFamily="34" charset="0"/>
              <a:ea typeface="Calibri" panose="020F0502020204030204" pitchFamily="34" charset="0"/>
            </a:endParaRPr>
          </a:p>
          <a:p>
            <a:pPr lvl="2" indent="0">
              <a:lnSpc>
                <a:spcPct val="107000"/>
              </a:lnSpc>
              <a:spcAft>
                <a:spcPts val="800"/>
              </a:spcAft>
              <a:buNone/>
            </a:pPr>
            <a:r>
              <a:rPr lang="en-IN" sz="3600" dirty="0">
                <a:solidFill>
                  <a:srgbClr val="000000"/>
                </a:solidFill>
                <a:latin typeface="Calibri" panose="020F0502020204030204" pitchFamily="34" charset="0"/>
                <a:ea typeface="Calibri" panose="020F0502020204030204" pitchFamily="34" charset="0"/>
              </a:rPr>
              <a:t>display: value;</a:t>
            </a:r>
            <a:endParaRPr lang="en-IN" sz="3600" dirty="0">
              <a:latin typeface="Calibri" panose="020F0502020204030204" pitchFamily="34" charset="0"/>
              <a:ea typeface="Calibri" panose="020F0502020204030204" pitchFamily="34" charset="0"/>
            </a:endParaRPr>
          </a:p>
          <a:p>
            <a:pPr lvl="2" indent="0">
              <a:lnSpc>
                <a:spcPct val="107000"/>
              </a:lnSpc>
              <a:spcAft>
                <a:spcPts val="800"/>
              </a:spcAft>
              <a:buNone/>
            </a:pPr>
            <a:r>
              <a:rPr lang="en-IN" sz="3600" dirty="0">
                <a:solidFill>
                  <a:srgbClr val="000000"/>
                </a:solidFill>
                <a:latin typeface="Calibri" panose="020F0502020204030204" pitchFamily="34" charset="0"/>
                <a:ea typeface="Calibri" panose="020F0502020204030204" pitchFamily="34" charset="0"/>
              </a:rPr>
              <a:t>}</a:t>
            </a:r>
            <a:endParaRPr lang="en-IN" sz="3600" dirty="0">
              <a:latin typeface="Calibri" panose="020F0502020204030204" pitchFamily="34" charset="0"/>
              <a:ea typeface="Calibri" panose="020F0502020204030204" pitchFamily="34" charset="0"/>
            </a:endParaRPr>
          </a:p>
        </p:txBody>
      </p:sp>
      <p:sp>
        <p:nvSpPr>
          <p:cNvPr id="3" name="Rectangle 2">
            <a:extLst>
              <a:ext uri="{FF2B5EF4-FFF2-40B4-BE49-F238E27FC236}">
                <a16:creationId xmlns:a16="http://schemas.microsoft.com/office/drawing/2014/main" id="{2D2FC3EE-7CA3-4578-9C21-9D1229ACF421}"/>
              </a:ext>
            </a:extLst>
          </p:cNvPr>
          <p:cNvSpPr/>
          <p:nvPr/>
        </p:nvSpPr>
        <p:spPr>
          <a:xfrm>
            <a:off x="1048407" y="640218"/>
            <a:ext cx="5549462" cy="7646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4000" dirty="0"/>
              <a:t>CSS DISPLAY PROPERTY</a:t>
            </a:r>
          </a:p>
        </p:txBody>
      </p:sp>
      <p:pic>
        <p:nvPicPr>
          <p:cNvPr id="4" name="Picture 2" descr="Distance Education Courses in Ludhiana | Dotway Educators">
            <a:extLst>
              <a:ext uri="{FF2B5EF4-FFF2-40B4-BE49-F238E27FC236}">
                <a16:creationId xmlns:a16="http://schemas.microsoft.com/office/drawing/2014/main" id="{0515F352-E0D9-4BAA-A3A6-8A1A92191F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49406" y="144822"/>
            <a:ext cx="3021561" cy="1045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35564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526E4D8-73CC-43B2-BDBA-CB6623C6B94E}"/>
              </a:ext>
            </a:extLst>
          </p:cNvPr>
          <p:cNvPicPr>
            <a:picLocks noChangeAspect="1"/>
          </p:cNvPicPr>
          <p:nvPr/>
        </p:nvPicPr>
        <p:blipFill>
          <a:blip r:embed="rId2"/>
          <a:stretch>
            <a:fillRect/>
          </a:stretch>
        </p:blipFill>
        <p:spPr>
          <a:xfrm>
            <a:off x="502435" y="235943"/>
            <a:ext cx="11187129" cy="6386113"/>
          </a:xfrm>
          <a:prstGeom prst="rect">
            <a:avLst/>
          </a:prstGeom>
        </p:spPr>
      </p:pic>
    </p:spTree>
    <p:extLst>
      <p:ext uri="{BB962C8B-B14F-4D97-AF65-F5344CB8AC3E}">
        <p14:creationId xmlns:p14="http://schemas.microsoft.com/office/powerpoint/2010/main" val="3451411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113CE32-79FA-4BEF-9877-171F73B90286}"/>
              </a:ext>
            </a:extLst>
          </p:cNvPr>
          <p:cNvSpPr/>
          <p:nvPr/>
        </p:nvSpPr>
        <p:spPr>
          <a:xfrm>
            <a:off x="780393" y="191668"/>
            <a:ext cx="10082049" cy="6555641"/>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marL="342900" indent="-342900">
              <a:buFont typeface="Wingdings" panose="05000000000000000000" pitchFamily="2" charset="2"/>
              <a:buChar char="Ø"/>
            </a:pPr>
            <a:r>
              <a:rPr lang="en-US" sz="2000" b="1" dirty="0" err="1"/>
              <a:t>display:inline</a:t>
            </a:r>
            <a:endParaRPr lang="en-US" sz="2000" b="1" dirty="0"/>
          </a:p>
          <a:p>
            <a:pPr algn="just"/>
            <a:r>
              <a:rPr lang="en-US" sz="2000" dirty="0"/>
              <a:t>When an element is styled with </a:t>
            </a:r>
            <a:r>
              <a:rPr lang="en-US" sz="2000" dirty="0" err="1"/>
              <a:t>display:inline</a:t>
            </a:r>
            <a:r>
              <a:rPr lang="en-US" sz="2000" dirty="0"/>
              <a:t>, it will not start on a new line, will only take up as much width as the content it contains, and will not cause a line break after it.</a:t>
            </a:r>
          </a:p>
          <a:p>
            <a:pPr algn="just"/>
            <a:r>
              <a:rPr lang="en-US" sz="2000" dirty="0"/>
              <a:t> </a:t>
            </a:r>
          </a:p>
          <a:p>
            <a:pPr marL="342900" indent="-342900" algn="just">
              <a:buFont typeface="Wingdings" panose="05000000000000000000" pitchFamily="2" charset="2"/>
              <a:buChar char="Ø"/>
            </a:pPr>
            <a:r>
              <a:rPr lang="en-US" sz="2000" b="1" dirty="0"/>
              <a:t>List of "inline" elements:-</a:t>
            </a:r>
          </a:p>
          <a:p>
            <a:pPr algn="just"/>
            <a:r>
              <a:rPr lang="en-IN" sz="2000" dirty="0">
                <a:solidFill>
                  <a:srgbClr val="000000"/>
                </a:solidFill>
                <a:ea typeface="Times New Roman" panose="02020603050405020304" pitchFamily="18" charset="0"/>
                <a:cs typeface="Times New Roman" panose="02020603050405020304" pitchFamily="18" charset="0"/>
              </a:rPr>
              <a:t>&lt;a&gt; &lt;b&gt; &lt;</a:t>
            </a:r>
            <a:r>
              <a:rPr lang="en-IN" sz="2000" dirty="0" err="1">
                <a:solidFill>
                  <a:srgbClr val="000000"/>
                </a:solidFill>
                <a:ea typeface="Times New Roman" panose="02020603050405020304" pitchFamily="18" charset="0"/>
                <a:cs typeface="Times New Roman" panose="02020603050405020304" pitchFamily="18" charset="0"/>
              </a:rPr>
              <a:t>bdo</a:t>
            </a:r>
            <a:r>
              <a:rPr lang="en-IN" sz="2000" dirty="0">
                <a:solidFill>
                  <a:srgbClr val="000000"/>
                </a:solidFill>
                <a:ea typeface="Times New Roman" panose="02020603050405020304" pitchFamily="18" charset="0"/>
                <a:cs typeface="Times New Roman" panose="02020603050405020304" pitchFamily="18" charset="0"/>
              </a:rPr>
              <a:t>&gt; &lt;big&gt; &lt;</a:t>
            </a:r>
            <a:r>
              <a:rPr lang="en-IN" sz="2000" dirty="0" err="1">
                <a:solidFill>
                  <a:srgbClr val="000000"/>
                </a:solidFill>
                <a:ea typeface="Times New Roman" panose="02020603050405020304" pitchFamily="18" charset="0"/>
                <a:cs typeface="Times New Roman" panose="02020603050405020304" pitchFamily="18" charset="0"/>
              </a:rPr>
              <a:t>br</a:t>
            </a:r>
            <a:r>
              <a:rPr lang="en-IN" sz="2000" dirty="0">
                <a:solidFill>
                  <a:srgbClr val="000000"/>
                </a:solidFill>
                <a:ea typeface="Times New Roman" panose="02020603050405020304" pitchFamily="18" charset="0"/>
                <a:cs typeface="Times New Roman" panose="02020603050405020304" pitchFamily="18" charset="0"/>
              </a:rPr>
              <a:t>&gt; &lt;button&gt; &lt;</a:t>
            </a:r>
            <a:r>
              <a:rPr lang="en-IN" sz="2000" dirty="0" err="1">
                <a:solidFill>
                  <a:srgbClr val="000000"/>
                </a:solidFill>
                <a:ea typeface="Times New Roman" panose="02020603050405020304" pitchFamily="18" charset="0"/>
                <a:cs typeface="Times New Roman" panose="02020603050405020304" pitchFamily="18" charset="0"/>
              </a:rPr>
              <a:t>em</a:t>
            </a:r>
            <a:r>
              <a:rPr lang="en-IN" sz="2000" dirty="0">
                <a:solidFill>
                  <a:srgbClr val="000000"/>
                </a:solidFill>
                <a:ea typeface="Times New Roman" panose="02020603050405020304" pitchFamily="18" charset="0"/>
                <a:cs typeface="Times New Roman" panose="02020603050405020304" pitchFamily="18" charset="0"/>
              </a:rPr>
              <a:t>&gt; &lt;</a:t>
            </a:r>
            <a:r>
              <a:rPr lang="en-IN" sz="2000" dirty="0" err="1">
                <a:solidFill>
                  <a:srgbClr val="000000"/>
                </a:solidFill>
                <a:ea typeface="Times New Roman" panose="02020603050405020304" pitchFamily="18" charset="0"/>
                <a:cs typeface="Times New Roman" panose="02020603050405020304" pitchFamily="18" charset="0"/>
              </a:rPr>
              <a:t>i</a:t>
            </a:r>
            <a:r>
              <a:rPr lang="en-IN" sz="2000" dirty="0">
                <a:solidFill>
                  <a:srgbClr val="000000"/>
                </a:solidFill>
                <a:ea typeface="Times New Roman" panose="02020603050405020304" pitchFamily="18" charset="0"/>
                <a:cs typeface="Times New Roman" panose="02020603050405020304" pitchFamily="18" charset="0"/>
              </a:rPr>
              <a:t>&gt; &lt;</a:t>
            </a:r>
            <a:r>
              <a:rPr lang="en-IN" sz="2000" dirty="0" err="1">
                <a:solidFill>
                  <a:srgbClr val="000000"/>
                </a:solidFill>
                <a:ea typeface="Times New Roman" panose="02020603050405020304" pitchFamily="18" charset="0"/>
                <a:cs typeface="Times New Roman" panose="02020603050405020304" pitchFamily="18" charset="0"/>
              </a:rPr>
              <a:t>img</a:t>
            </a:r>
            <a:r>
              <a:rPr lang="en-IN" sz="2000" dirty="0">
                <a:solidFill>
                  <a:srgbClr val="000000"/>
                </a:solidFill>
                <a:ea typeface="Times New Roman" panose="02020603050405020304" pitchFamily="18" charset="0"/>
                <a:cs typeface="Times New Roman" panose="02020603050405020304" pitchFamily="18" charset="0"/>
              </a:rPr>
              <a:t>&gt; &lt;input&gt; &lt;label&gt; &lt;q&gt; &lt;script&gt; &lt;select&gt; &lt;small&gt; &lt;span&gt; &lt;strong&gt; &lt;sub&gt; &lt;sup&gt; &lt;</a:t>
            </a:r>
            <a:r>
              <a:rPr lang="en-IN" sz="2000" dirty="0" err="1">
                <a:solidFill>
                  <a:srgbClr val="000000"/>
                </a:solidFill>
                <a:ea typeface="Times New Roman" panose="02020603050405020304" pitchFamily="18" charset="0"/>
                <a:cs typeface="Times New Roman" panose="02020603050405020304" pitchFamily="18" charset="0"/>
              </a:rPr>
              <a:t>textarea</a:t>
            </a:r>
            <a:r>
              <a:rPr lang="en-IN" sz="2000" dirty="0">
                <a:solidFill>
                  <a:srgbClr val="000000"/>
                </a:solidFill>
                <a:ea typeface="Times New Roman" panose="02020603050405020304" pitchFamily="18" charset="0"/>
                <a:cs typeface="Times New Roman" panose="02020603050405020304" pitchFamily="18" charset="0"/>
              </a:rPr>
              <a:t>&gt; </a:t>
            </a:r>
          </a:p>
          <a:p>
            <a:pPr algn="just"/>
            <a:endParaRPr lang="en-IN" sz="2000" dirty="0">
              <a:ea typeface="Calibri" panose="020F0502020204030204" pitchFamily="34" charset="0"/>
              <a:cs typeface="Times New Roman" panose="02020603050405020304" pitchFamily="18" charset="0"/>
            </a:endParaRPr>
          </a:p>
          <a:p>
            <a:pPr marL="342900" indent="-342900" algn="just">
              <a:buFont typeface="Wingdings" panose="05000000000000000000" pitchFamily="2" charset="2"/>
              <a:buChar char="Ø"/>
            </a:pPr>
            <a:r>
              <a:rPr lang="en-US" sz="2000" b="1" dirty="0" err="1"/>
              <a:t>display:block</a:t>
            </a:r>
            <a:endParaRPr lang="en-US" sz="2000" b="1" dirty="0"/>
          </a:p>
          <a:p>
            <a:pPr algn="just"/>
            <a:r>
              <a:rPr lang="en-US" sz="2000" dirty="0"/>
              <a:t>Any element styled with display: block is the polar opposite of </a:t>
            </a:r>
            <a:r>
              <a:rPr lang="en-US" sz="2000" dirty="0" err="1"/>
              <a:t>display:inline</a:t>
            </a:r>
            <a:r>
              <a:rPr lang="en-US" sz="2000" dirty="0"/>
              <a:t>. A block element starts on a new line and occupies the available width of its parent element or its specified width. </a:t>
            </a:r>
          </a:p>
          <a:p>
            <a:pPr algn="just"/>
            <a:endParaRPr lang="en-US" sz="2000" dirty="0"/>
          </a:p>
          <a:p>
            <a:pPr marL="342900" indent="-342900" algn="just">
              <a:buFont typeface="Wingdings" panose="05000000000000000000" pitchFamily="2" charset="2"/>
              <a:buChar char="Ø"/>
            </a:pPr>
            <a:r>
              <a:rPr lang="en-US" sz="2000" b="1" dirty="0"/>
              <a:t>List of “block" elements:-</a:t>
            </a:r>
          </a:p>
          <a:p>
            <a:pPr algn="just"/>
            <a:r>
              <a:rPr lang="en-IN" sz="2000" dirty="0"/>
              <a:t>&lt;article&gt; &lt;aside&gt; &lt;blockquote&gt; &lt;canvas&gt; &lt;dd&gt; &lt;div&gt; &lt;dl&gt; &lt;dt&gt; &lt;</a:t>
            </a:r>
            <a:r>
              <a:rPr lang="en-IN" sz="2000" dirty="0" err="1"/>
              <a:t>fieldset</a:t>
            </a:r>
            <a:r>
              <a:rPr lang="en-IN" sz="2000" dirty="0"/>
              <a:t>&gt; &lt;</a:t>
            </a:r>
            <a:r>
              <a:rPr lang="en-IN" sz="2000" dirty="0" err="1"/>
              <a:t>figcaption</a:t>
            </a:r>
            <a:r>
              <a:rPr lang="en-IN" sz="2000" dirty="0"/>
              <a:t>&gt; &lt;figure&gt; &lt;footer&gt; &lt;form&gt; &lt;h1&gt; -&lt;h6&gt; &lt;header&gt; &lt;hr&gt; &lt;li&gt; &lt;main&gt;</a:t>
            </a:r>
          </a:p>
          <a:p>
            <a:pPr algn="just"/>
            <a:endParaRPr lang="en-IN" sz="2000" dirty="0"/>
          </a:p>
          <a:p>
            <a:pPr marL="342900" indent="-342900">
              <a:buFont typeface="Wingdings" panose="05000000000000000000" pitchFamily="2" charset="2"/>
              <a:buChar char="Ø"/>
            </a:pPr>
            <a:r>
              <a:rPr lang="en-US" sz="2000" b="1" dirty="0" err="1"/>
              <a:t>display:inline-block</a:t>
            </a:r>
            <a:endParaRPr lang="en-US" sz="2000" b="1" dirty="0"/>
          </a:p>
          <a:p>
            <a:pPr algn="just"/>
            <a:r>
              <a:rPr lang="en-US" sz="2000" dirty="0"/>
              <a:t>The difference between an inline element and an inline-block element is that an inline-block element can take up specified width and height. But, it will also not start on a new line within its parent or cause a line break after it. </a:t>
            </a:r>
            <a:endParaRPr lang="en-IN" sz="2000" dirty="0"/>
          </a:p>
        </p:txBody>
      </p:sp>
    </p:spTree>
    <p:extLst>
      <p:ext uri="{BB962C8B-B14F-4D97-AF65-F5344CB8AC3E}">
        <p14:creationId xmlns:p14="http://schemas.microsoft.com/office/powerpoint/2010/main" val="38415928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0889732-D3DC-45C2-8701-734D2CBA5D4B}"/>
              </a:ext>
            </a:extLst>
          </p:cNvPr>
          <p:cNvPicPr>
            <a:picLocks noChangeAspect="1"/>
          </p:cNvPicPr>
          <p:nvPr/>
        </p:nvPicPr>
        <p:blipFill>
          <a:blip r:embed="rId2"/>
          <a:stretch>
            <a:fillRect/>
          </a:stretch>
        </p:blipFill>
        <p:spPr>
          <a:xfrm>
            <a:off x="517676" y="262615"/>
            <a:ext cx="11156647" cy="633276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0108071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85B4259-7606-4F92-B4ED-76347A19A258}"/>
              </a:ext>
            </a:extLst>
          </p:cNvPr>
          <p:cNvPicPr>
            <a:picLocks noChangeAspect="1"/>
          </p:cNvPicPr>
          <p:nvPr/>
        </p:nvPicPr>
        <p:blipFill>
          <a:blip r:embed="rId2"/>
          <a:stretch>
            <a:fillRect/>
          </a:stretch>
        </p:blipFill>
        <p:spPr>
          <a:xfrm>
            <a:off x="677710" y="304529"/>
            <a:ext cx="10836579" cy="624894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6777029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40352A5-E280-4635-8B0C-B0516D9513A3}"/>
              </a:ext>
            </a:extLst>
          </p:cNvPr>
          <p:cNvPicPr>
            <a:picLocks noChangeAspect="1"/>
          </p:cNvPicPr>
          <p:nvPr/>
        </p:nvPicPr>
        <p:blipFill>
          <a:blip r:embed="rId2"/>
          <a:stretch>
            <a:fillRect/>
          </a:stretch>
        </p:blipFill>
        <p:spPr>
          <a:xfrm>
            <a:off x="475763" y="270236"/>
            <a:ext cx="11240474" cy="6317527"/>
          </a:xfrm>
          <a:prstGeom prst="rect">
            <a:avLst/>
          </a:prstGeom>
        </p:spPr>
      </p:pic>
      <p:cxnSp>
        <p:nvCxnSpPr>
          <p:cNvPr id="4" name="Straight Connector 3">
            <a:extLst>
              <a:ext uri="{FF2B5EF4-FFF2-40B4-BE49-F238E27FC236}">
                <a16:creationId xmlns:a16="http://schemas.microsoft.com/office/drawing/2014/main" id="{BA67C856-9418-4904-92DF-A32301CC9908}"/>
              </a:ext>
            </a:extLst>
          </p:cNvPr>
          <p:cNvCxnSpPr>
            <a:stCxn id="2" idx="0"/>
            <a:endCxn id="2" idx="2"/>
          </p:cNvCxnSpPr>
          <p:nvPr/>
        </p:nvCxnSpPr>
        <p:spPr>
          <a:xfrm>
            <a:off x="6096000" y="270236"/>
            <a:ext cx="0" cy="6317527"/>
          </a:xfrm>
          <a:prstGeom prst="line">
            <a:avLst/>
          </a:prstGeom>
        </p:spPr>
        <p:style>
          <a:lnRef idx="1">
            <a:schemeClr val="accent1"/>
          </a:lnRef>
          <a:fillRef idx="0">
            <a:schemeClr val="accent1"/>
          </a:fillRef>
          <a:effectRef idx="0">
            <a:schemeClr val="accent1"/>
          </a:effectRef>
          <a:fontRef idx="minor">
            <a:schemeClr val="tx1"/>
          </a:fontRef>
        </p:style>
      </p:cxnSp>
      <p:pic>
        <p:nvPicPr>
          <p:cNvPr id="5" name="Picture 2" descr="Distance Education Courses in Ludhiana | Dotway Educators">
            <a:extLst>
              <a:ext uri="{FF2B5EF4-FFF2-40B4-BE49-F238E27FC236}">
                <a16:creationId xmlns:a16="http://schemas.microsoft.com/office/drawing/2014/main" id="{05016623-ACE8-4176-8D55-B79E270CC3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32735" y="113290"/>
            <a:ext cx="2438232" cy="7538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12613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A9206AB-6F6B-E88F-77FD-C19DCA96F372}"/>
              </a:ext>
            </a:extLst>
          </p:cNvPr>
          <p:cNvSpPr>
            <a:spLocks noGrp="1"/>
          </p:cNvSpPr>
          <p:nvPr>
            <p:ph idx="1"/>
          </p:nvPr>
        </p:nvSpPr>
        <p:spPr>
          <a:xfrm>
            <a:off x="537410" y="2220118"/>
            <a:ext cx="11117179" cy="3946358"/>
          </a:xfrm>
        </p:spPr>
        <p:style>
          <a:lnRef idx="2">
            <a:schemeClr val="accent5"/>
          </a:lnRef>
          <a:fillRef idx="1">
            <a:schemeClr val="lt1"/>
          </a:fillRef>
          <a:effectRef idx="0">
            <a:schemeClr val="accent5"/>
          </a:effectRef>
          <a:fontRef idx="minor">
            <a:schemeClr val="dk1"/>
          </a:fontRef>
        </p:style>
        <p:txBody>
          <a:bodyPr/>
          <a:lstStyle/>
          <a:p>
            <a:pPr algn="just"/>
            <a:endParaRPr lang="en-US" dirty="0"/>
          </a:p>
          <a:p>
            <a:pPr algn="just"/>
            <a:r>
              <a:rPr lang="en-US" dirty="0"/>
              <a:t>Grouping and Nesting items are used to reduce the amount of code (reduce the length of code and allow pages to load faster). </a:t>
            </a:r>
          </a:p>
          <a:p>
            <a:pPr algn="just"/>
            <a:r>
              <a:rPr lang="en-US" dirty="0"/>
              <a:t>It is a way to simplify code. </a:t>
            </a:r>
          </a:p>
          <a:p>
            <a:pPr algn="just"/>
            <a:r>
              <a:rPr lang="en-US" dirty="0"/>
              <a:t>With the help of Nesting and Grouping, we can be more specific in our code.</a:t>
            </a:r>
          </a:p>
          <a:p>
            <a:pPr algn="just"/>
            <a:endParaRPr lang="en-US" dirty="0"/>
          </a:p>
        </p:txBody>
      </p:sp>
      <p:sp>
        <p:nvSpPr>
          <p:cNvPr id="2" name="Rectangle 1">
            <a:extLst>
              <a:ext uri="{FF2B5EF4-FFF2-40B4-BE49-F238E27FC236}">
                <a16:creationId xmlns:a16="http://schemas.microsoft.com/office/drawing/2014/main" id="{68BE905B-CCFF-4089-9032-BE64DE433394}"/>
              </a:ext>
            </a:extLst>
          </p:cNvPr>
          <p:cNvSpPr/>
          <p:nvPr/>
        </p:nvSpPr>
        <p:spPr>
          <a:xfrm>
            <a:off x="537410" y="867103"/>
            <a:ext cx="5762297" cy="7094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4000" dirty="0"/>
              <a:t>GROUPING AND NESTING</a:t>
            </a:r>
          </a:p>
        </p:txBody>
      </p:sp>
      <p:pic>
        <p:nvPicPr>
          <p:cNvPr id="2050" name="Picture 2" descr="Distance Education Courses in Ludhiana | Dotway Educators">
            <a:extLst>
              <a:ext uri="{FF2B5EF4-FFF2-40B4-BE49-F238E27FC236}">
                <a16:creationId xmlns:a16="http://schemas.microsoft.com/office/drawing/2014/main" id="{1D89F3C9-0EFF-457B-8244-F542F08988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49406" y="113290"/>
            <a:ext cx="3021561" cy="1045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85855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BF7D476-6012-4F94-9AC5-27CD356278A6}"/>
              </a:ext>
            </a:extLst>
          </p:cNvPr>
          <p:cNvPicPr>
            <a:picLocks noChangeAspect="1"/>
          </p:cNvPicPr>
          <p:nvPr/>
        </p:nvPicPr>
        <p:blipFill>
          <a:blip r:embed="rId2"/>
          <a:stretch>
            <a:fillRect/>
          </a:stretch>
        </p:blipFill>
        <p:spPr>
          <a:xfrm>
            <a:off x="510056" y="477305"/>
            <a:ext cx="11171888" cy="5982218"/>
          </a:xfrm>
          <a:prstGeom prst="rect">
            <a:avLst/>
          </a:prstGeom>
        </p:spPr>
      </p:pic>
      <p:pic>
        <p:nvPicPr>
          <p:cNvPr id="3" name="Picture 2" descr="Distance Education Courses in Ludhiana | Dotway Educators">
            <a:extLst>
              <a:ext uri="{FF2B5EF4-FFF2-40B4-BE49-F238E27FC236}">
                <a16:creationId xmlns:a16="http://schemas.microsoft.com/office/drawing/2014/main" id="{1EFA4CE7-804E-47E5-9ED7-4E9E8736FA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95793" y="113290"/>
            <a:ext cx="2375174" cy="7932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40166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E1FAD35-D054-4327-9BA0-92242B468898}"/>
              </a:ext>
            </a:extLst>
          </p:cNvPr>
          <p:cNvPicPr>
            <a:picLocks noChangeAspect="1"/>
          </p:cNvPicPr>
          <p:nvPr/>
        </p:nvPicPr>
        <p:blipFill>
          <a:blip r:embed="rId2"/>
          <a:stretch>
            <a:fillRect/>
          </a:stretch>
        </p:blipFill>
        <p:spPr>
          <a:xfrm>
            <a:off x="833934" y="514097"/>
            <a:ext cx="10524132" cy="5829805"/>
          </a:xfrm>
          <a:prstGeom prst="rect">
            <a:avLst/>
          </a:prstGeom>
        </p:spPr>
      </p:pic>
      <p:pic>
        <p:nvPicPr>
          <p:cNvPr id="3" name="Picture 2" descr="Distance Education Courses in Ludhiana | Dotway Educators">
            <a:extLst>
              <a:ext uri="{FF2B5EF4-FFF2-40B4-BE49-F238E27FC236}">
                <a16:creationId xmlns:a16="http://schemas.microsoft.com/office/drawing/2014/main" id="{EF9C37A9-C5D5-4D85-9A6B-3CB3B75C30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32735" y="113290"/>
            <a:ext cx="2438232" cy="7538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29462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39DEB51-5F04-4C2A-9ED1-1B8B0A2F1D2B}"/>
              </a:ext>
            </a:extLst>
          </p:cNvPr>
          <p:cNvSpPr/>
          <p:nvPr/>
        </p:nvSpPr>
        <p:spPr>
          <a:xfrm>
            <a:off x="446690" y="1350546"/>
            <a:ext cx="5047593" cy="5816977"/>
          </a:xfrm>
          <a:prstGeom prst="rect">
            <a:avLst/>
          </a:prstGeom>
        </p:spPr>
        <p:txBody>
          <a:bodyPr wrap="square">
            <a:spAutoFit/>
          </a:bodyPr>
          <a:lstStyle/>
          <a:p>
            <a:r>
              <a:rPr lang="en-IN" sz="1600" dirty="0"/>
              <a:t>&lt;!DOCTYPE html&gt;</a:t>
            </a:r>
          </a:p>
          <a:p>
            <a:r>
              <a:rPr lang="en-IN" sz="1600" dirty="0"/>
              <a:t>&lt;html&gt; &lt;head&gt; &lt;style&gt;</a:t>
            </a:r>
          </a:p>
          <a:p>
            <a:r>
              <a:rPr lang="en-IN" sz="1600" dirty="0" err="1"/>
              <a:t>img</a:t>
            </a:r>
            <a:r>
              <a:rPr lang="en-IN" sz="1600" dirty="0"/>
              <a:t> {</a:t>
            </a:r>
          </a:p>
          <a:p>
            <a:r>
              <a:rPr lang="en-IN" sz="1600" dirty="0">
                <a:solidFill>
                  <a:srgbClr val="FF0000"/>
                </a:solidFill>
              </a:rPr>
              <a:t>  float: right;</a:t>
            </a:r>
          </a:p>
          <a:p>
            <a:r>
              <a:rPr lang="en-IN" sz="1600" dirty="0"/>
              <a:t>} &lt;/style&gt; &lt;/head&gt;</a:t>
            </a:r>
          </a:p>
          <a:p>
            <a:r>
              <a:rPr lang="en-IN" sz="1600" dirty="0"/>
              <a:t>&lt;body&gt;</a:t>
            </a:r>
          </a:p>
          <a:p>
            <a:r>
              <a:rPr lang="en-IN" sz="1600" dirty="0"/>
              <a:t>&lt;h2&gt;Float Right&lt;/h2&gt;</a:t>
            </a:r>
          </a:p>
          <a:p>
            <a:r>
              <a:rPr lang="en-IN" sz="1600" dirty="0"/>
              <a:t>&lt;p&gt;In this example, the image will float to the right in the paragraph, and the text in the paragraph will wrap around the image.&lt;/p&gt;</a:t>
            </a:r>
          </a:p>
          <a:p>
            <a:r>
              <a:rPr lang="en-IN" sz="1600" dirty="0"/>
              <a:t>&lt;p&gt;&lt;</a:t>
            </a:r>
            <a:r>
              <a:rPr lang="en-IN" sz="1600" dirty="0" err="1"/>
              <a:t>img</a:t>
            </a:r>
            <a:r>
              <a:rPr lang="en-IN" sz="1600" dirty="0"/>
              <a:t> </a:t>
            </a:r>
            <a:r>
              <a:rPr lang="en-IN" sz="1600" dirty="0" err="1"/>
              <a:t>src</a:t>
            </a:r>
            <a:r>
              <a:rPr lang="en-IN" sz="1600" dirty="0"/>
              <a:t>="pineapple.jpg" alt="Pineapple" style="width:170px;height:170px;margin-left:15px;"&gt;</a:t>
            </a:r>
          </a:p>
          <a:p>
            <a:r>
              <a:rPr lang="en-IN" sz="1600" dirty="0"/>
              <a:t>Lorem ipsum </a:t>
            </a:r>
            <a:r>
              <a:rPr lang="en-IN" sz="1600" dirty="0" err="1"/>
              <a:t>dolor</a:t>
            </a:r>
            <a:r>
              <a:rPr lang="en-IN" sz="1600" dirty="0"/>
              <a:t> sit </a:t>
            </a:r>
            <a:r>
              <a:rPr lang="en-IN" sz="1600" dirty="0" err="1"/>
              <a:t>amet</a:t>
            </a:r>
            <a:r>
              <a:rPr lang="en-IN" sz="1600" dirty="0"/>
              <a:t>, </a:t>
            </a:r>
            <a:r>
              <a:rPr lang="en-IN" sz="1600" dirty="0" err="1"/>
              <a:t>consectetur</a:t>
            </a:r>
            <a:r>
              <a:rPr lang="en-IN" sz="1600" dirty="0"/>
              <a:t> </a:t>
            </a:r>
            <a:r>
              <a:rPr lang="en-IN" sz="1600" dirty="0" err="1"/>
              <a:t>adipiscing</a:t>
            </a:r>
            <a:r>
              <a:rPr lang="en-IN" sz="1600" dirty="0"/>
              <a:t> </a:t>
            </a:r>
            <a:r>
              <a:rPr lang="en-IN" sz="1600" dirty="0" err="1"/>
              <a:t>elit</a:t>
            </a:r>
            <a:r>
              <a:rPr lang="en-IN" sz="1600" dirty="0"/>
              <a:t>. </a:t>
            </a:r>
            <a:r>
              <a:rPr lang="en-IN" sz="1600" dirty="0" err="1"/>
              <a:t>Phasellus</a:t>
            </a:r>
            <a:r>
              <a:rPr lang="en-IN" sz="1600" dirty="0"/>
              <a:t> </a:t>
            </a:r>
            <a:r>
              <a:rPr lang="en-IN" sz="1600" dirty="0" err="1"/>
              <a:t>imperdiet</a:t>
            </a:r>
            <a:r>
              <a:rPr lang="en-IN" sz="1600" dirty="0"/>
              <a:t>, </a:t>
            </a:r>
            <a:r>
              <a:rPr lang="en-IN" sz="1600" dirty="0" err="1"/>
              <a:t>nulla</a:t>
            </a:r>
            <a:r>
              <a:rPr lang="en-IN" sz="1600" dirty="0"/>
              <a:t> et dictum </a:t>
            </a:r>
            <a:r>
              <a:rPr lang="en-IN" sz="1600" dirty="0" err="1"/>
              <a:t>interdum</a:t>
            </a:r>
            <a:r>
              <a:rPr lang="en-IN" sz="1600" dirty="0"/>
              <a:t>, nisi lorem </a:t>
            </a:r>
            <a:r>
              <a:rPr lang="en-IN" sz="1600" dirty="0" err="1"/>
              <a:t>egestas</a:t>
            </a:r>
            <a:r>
              <a:rPr lang="en-IN" sz="1600" dirty="0"/>
              <a:t> </a:t>
            </a:r>
            <a:r>
              <a:rPr lang="en-IN" sz="1600" dirty="0" err="1"/>
              <a:t>odio</a:t>
            </a:r>
            <a:r>
              <a:rPr lang="en-IN" sz="1600" dirty="0"/>
              <a:t>, vitae </a:t>
            </a:r>
            <a:r>
              <a:rPr lang="en-IN" sz="1600" dirty="0" err="1"/>
              <a:t>scelerisque</a:t>
            </a:r>
            <a:r>
              <a:rPr lang="en-IN" sz="1600" dirty="0"/>
              <a:t> </a:t>
            </a:r>
            <a:r>
              <a:rPr lang="en-IN" sz="1600" dirty="0" err="1"/>
              <a:t>enim</a:t>
            </a:r>
            <a:r>
              <a:rPr lang="en-IN" sz="1600" dirty="0"/>
              <a:t> ligula </a:t>
            </a:r>
            <a:r>
              <a:rPr lang="en-IN" sz="1600" dirty="0" err="1"/>
              <a:t>venenatis</a:t>
            </a:r>
            <a:r>
              <a:rPr lang="en-IN" sz="1600" dirty="0"/>
              <a:t> </a:t>
            </a:r>
            <a:r>
              <a:rPr lang="en-IN" sz="1600" dirty="0" err="1"/>
              <a:t>dolor</a:t>
            </a:r>
            <a:r>
              <a:rPr lang="en-IN" sz="1600" dirty="0"/>
              <a:t>. Maecenas </a:t>
            </a:r>
            <a:r>
              <a:rPr lang="en-IN" sz="1600" dirty="0" err="1"/>
              <a:t>nisl</a:t>
            </a:r>
            <a:r>
              <a:rPr lang="en-IN" sz="1600" dirty="0"/>
              <a:t> </a:t>
            </a:r>
            <a:r>
              <a:rPr lang="en-IN" sz="1600" dirty="0" err="1"/>
              <a:t>est</a:t>
            </a:r>
            <a:r>
              <a:rPr lang="en-IN" sz="1600" dirty="0"/>
              <a:t>, </a:t>
            </a:r>
            <a:r>
              <a:rPr lang="en-IN" sz="1600" dirty="0" err="1"/>
              <a:t>ultrices</a:t>
            </a:r>
            <a:r>
              <a:rPr lang="en-IN" sz="1600" dirty="0"/>
              <a:t> </a:t>
            </a:r>
            <a:r>
              <a:rPr lang="en-IN" sz="1600" dirty="0" err="1"/>
              <a:t>nec</a:t>
            </a:r>
            <a:r>
              <a:rPr lang="en-IN" sz="1600" dirty="0"/>
              <a:t> </a:t>
            </a:r>
            <a:r>
              <a:rPr lang="en-IN" sz="1600" dirty="0" err="1"/>
              <a:t>congue</a:t>
            </a:r>
            <a:r>
              <a:rPr lang="en-IN" sz="1600" dirty="0"/>
              <a:t> </a:t>
            </a:r>
            <a:r>
              <a:rPr lang="en-IN" sz="1600" dirty="0" err="1"/>
              <a:t>eget</a:t>
            </a:r>
            <a:r>
              <a:rPr lang="en-IN" sz="1600" dirty="0"/>
              <a:t>, </a:t>
            </a:r>
            <a:r>
              <a:rPr lang="en-IN" sz="1600" dirty="0" err="1"/>
              <a:t>auctor</a:t>
            </a:r>
            <a:r>
              <a:rPr lang="en-IN" sz="1600" dirty="0"/>
              <a:t> vitae </a:t>
            </a:r>
            <a:r>
              <a:rPr lang="en-IN" sz="1600" dirty="0" err="1"/>
              <a:t>massa</a:t>
            </a:r>
            <a:r>
              <a:rPr lang="en-IN" sz="1600" dirty="0"/>
              <a:t>. </a:t>
            </a:r>
            <a:r>
              <a:rPr lang="en-IN" sz="1600" dirty="0" err="1"/>
              <a:t>Fusce</a:t>
            </a:r>
            <a:r>
              <a:rPr lang="en-IN" sz="1600" dirty="0"/>
              <a:t> </a:t>
            </a:r>
            <a:r>
              <a:rPr lang="en-IN" sz="1600" dirty="0" err="1"/>
              <a:t>luctus</a:t>
            </a:r>
            <a:r>
              <a:rPr lang="en-IN" sz="1600" dirty="0"/>
              <a:t> vestibulum </a:t>
            </a:r>
            <a:r>
              <a:rPr lang="en-IN" sz="1600" dirty="0" err="1"/>
              <a:t>augue</a:t>
            </a:r>
            <a:r>
              <a:rPr lang="en-IN" sz="1600" dirty="0"/>
              <a:t> </a:t>
            </a:r>
            <a:r>
              <a:rPr lang="en-IN" sz="1600" dirty="0" err="1"/>
              <a:t>ut</a:t>
            </a:r>
            <a:r>
              <a:rPr lang="en-IN" sz="1600" dirty="0"/>
              <a:t> </a:t>
            </a:r>
            <a:r>
              <a:rPr lang="en-IN" sz="1600" dirty="0" err="1"/>
              <a:t>aliquet</a:t>
            </a:r>
            <a:r>
              <a:rPr lang="en-IN" sz="1600" dirty="0"/>
              <a:t>. </a:t>
            </a:r>
            <a:r>
              <a:rPr lang="en-IN" sz="1600" dirty="0" err="1"/>
              <a:t>Mauris</a:t>
            </a:r>
            <a:r>
              <a:rPr lang="en-IN" sz="1600" dirty="0"/>
              <a:t> ante ligula, </a:t>
            </a:r>
            <a:r>
              <a:rPr lang="en-IN" sz="1600" dirty="0" err="1"/>
              <a:t>facilisis</a:t>
            </a:r>
            <a:r>
              <a:rPr lang="en-IN" sz="1600" dirty="0"/>
              <a:t> </a:t>
            </a:r>
            <a:r>
              <a:rPr lang="en-IN" sz="1600" dirty="0" err="1"/>
              <a:t>sed</a:t>
            </a:r>
            <a:r>
              <a:rPr lang="en-IN" sz="1600" dirty="0"/>
              <a:t> </a:t>
            </a:r>
            <a:r>
              <a:rPr lang="en-IN" sz="1600" dirty="0" err="1"/>
              <a:t>ornare</a:t>
            </a:r>
            <a:r>
              <a:rPr lang="en-IN" sz="1600" dirty="0"/>
              <a:t> </a:t>
            </a:r>
            <a:r>
              <a:rPr lang="en-IN" sz="1600" dirty="0" err="1"/>
              <a:t>eu</a:t>
            </a:r>
            <a:r>
              <a:rPr lang="en-IN" sz="1600" dirty="0"/>
              <a:t>, </a:t>
            </a:r>
            <a:r>
              <a:rPr lang="en-IN" sz="1600" dirty="0" err="1"/>
              <a:t>lobortis</a:t>
            </a:r>
            <a:r>
              <a:rPr lang="en-IN" sz="1600" dirty="0"/>
              <a:t> in </a:t>
            </a:r>
            <a:r>
              <a:rPr lang="en-IN" sz="1600" dirty="0" err="1"/>
              <a:t>odio</a:t>
            </a:r>
            <a:r>
              <a:rPr lang="en-IN" sz="1600" dirty="0"/>
              <a:t>. Cras ac </a:t>
            </a:r>
            <a:r>
              <a:rPr lang="en-IN" sz="1600" dirty="0" err="1"/>
              <a:t>leo</a:t>
            </a:r>
            <a:r>
              <a:rPr lang="en-IN" sz="1600" dirty="0"/>
              <a:t> </a:t>
            </a:r>
            <a:r>
              <a:rPr lang="en-IN" sz="1600" dirty="0" err="1"/>
              <a:t>purus</a:t>
            </a:r>
            <a:r>
              <a:rPr lang="en-IN" sz="1600" dirty="0"/>
              <a:t>. </a:t>
            </a:r>
            <a:r>
              <a:rPr lang="en-IN" sz="1600" dirty="0" err="1"/>
              <a:t>Mauris</a:t>
            </a:r>
            <a:r>
              <a:rPr lang="en-IN" sz="1600" dirty="0"/>
              <a:t> </a:t>
            </a:r>
            <a:r>
              <a:rPr lang="en-IN" sz="1600" dirty="0" err="1"/>
              <a:t>quis</a:t>
            </a:r>
            <a:r>
              <a:rPr lang="en-IN" sz="1600" dirty="0"/>
              <a:t> </a:t>
            </a:r>
            <a:r>
              <a:rPr lang="en-IN" sz="1600" dirty="0" err="1"/>
              <a:t>diam</a:t>
            </a:r>
            <a:r>
              <a:rPr lang="en-IN" sz="1600" dirty="0"/>
              <a:t> </a:t>
            </a:r>
            <a:r>
              <a:rPr lang="en-IN" sz="1600" dirty="0" err="1"/>
              <a:t>velit</a:t>
            </a:r>
            <a:r>
              <a:rPr lang="en-IN" sz="1600" dirty="0"/>
              <a:t>.&lt;/p&gt; </a:t>
            </a:r>
          </a:p>
          <a:p>
            <a:r>
              <a:rPr lang="en-IN" sz="1600" dirty="0"/>
              <a:t>&lt;/body&gt; &lt;/html&gt;</a:t>
            </a:r>
          </a:p>
          <a:p>
            <a:endParaRPr lang="en-IN" sz="1600" dirty="0"/>
          </a:p>
          <a:p>
            <a:endParaRPr lang="en-IN" dirty="0"/>
          </a:p>
          <a:p>
            <a:endParaRPr lang="en-IN" dirty="0"/>
          </a:p>
        </p:txBody>
      </p:sp>
      <p:pic>
        <p:nvPicPr>
          <p:cNvPr id="3" name="Picture 2">
            <a:extLst>
              <a:ext uri="{FF2B5EF4-FFF2-40B4-BE49-F238E27FC236}">
                <a16:creationId xmlns:a16="http://schemas.microsoft.com/office/drawing/2014/main" id="{3E5E1E70-5B49-4CD4-9640-B1DA38180BB7}"/>
              </a:ext>
            </a:extLst>
          </p:cNvPr>
          <p:cNvPicPr>
            <a:picLocks noChangeAspect="1"/>
          </p:cNvPicPr>
          <p:nvPr/>
        </p:nvPicPr>
        <p:blipFill>
          <a:blip r:embed="rId2"/>
          <a:stretch>
            <a:fillRect/>
          </a:stretch>
        </p:blipFill>
        <p:spPr>
          <a:xfrm>
            <a:off x="5972118" y="697980"/>
            <a:ext cx="5860288" cy="3917019"/>
          </a:xfrm>
          <a:prstGeom prst="rect">
            <a:avLst/>
          </a:prstGeom>
          <a:ln>
            <a:noFill/>
          </a:ln>
          <a:effectLst>
            <a:outerShdw blurRad="292100" dist="139700" dir="2700000" algn="tl" rotWithShape="0">
              <a:srgbClr val="333333">
                <a:alpha val="65000"/>
              </a:srgbClr>
            </a:outerShdw>
          </a:effectLst>
        </p:spPr>
      </p:pic>
      <p:sp>
        <p:nvSpPr>
          <p:cNvPr id="4" name="Rectangle 3">
            <a:extLst>
              <a:ext uri="{FF2B5EF4-FFF2-40B4-BE49-F238E27FC236}">
                <a16:creationId xmlns:a16="http://schemas.microsoft.com/office/drawing/2014/main" id="{DD0C40EB-181E-4E08-AA01-08E75BD066D2}"/>
              </a:ext>
            </a:extLst>
          </p:cNvPr>
          <p:cNvSpPr/>
          <p:nvPr/>
        </p:nvSpPr>
        <p:spPr>
          <a:xfrm>
            <a:off x="748862" y="338959"/>
            <a:ext cx="3846786" cy="6148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600" dirty="0"/>
              <a:t>EXAMPLE</a:t>
            </a:r>
          </a:p>
        </p:txBody>
      </p:sp>
    </p:spTree>
    <p:extLst>
      <p:ext uri="{BB962C8B-B14F-4D97-AF65-F5344CB8AC3E}">
        <p14:creationId xmlns:p14="http://schemas.microsoft.com/office/powerpoint/2010/main" val="33863913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B067E65-7D41-42F8-B8E1-1261C49BC88B}"/>
              </a:ext>
            </a:extLst>
          </p:cNvPr>
          <p:cNvPicPr>
            <a:picLocks noChangeAspect="1"/>
          </p:cNvPicPr>
          <p:nvPr/>
        </p:nvPicPr>
        <p:blipFill>
          <a:blip r:embed="rId2"/>
          <a:stretch>
            <a:fillRect/>
          </a:stretch>
        </p:blipFill>
        <p:spPr>
          <a:xfrm>
            <a:off x="1032071" y="1554317"/>
            <a:ext cx="10127858" cy="3749365"/>
          </a:xfrm>
          <a:prstGeom prst="rect">
            <a:avLst/>
          </a:prstGeom>
        </p:spPr>
      </p:pic>
      <p:pic>
        <p:nvPicPr>
          <p:cNvPr id="3" name="Picture 2" descr="Distance Education Courses in Ludhiana | Dotway Educators">
            <a:extLst>
              <a:ext uri="{FF2B5EF4-FFF2-40B4-BE49-F238E27FC236}">
                <a16:creationId xmlns:a16="http://schemas.microsoft.com/office/drawing/2014/main" id="{A9339600-57B4-41A9-BB99-B8978FCBC4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32735" y="113290"/>
            <a:ext cx="2438232" cy="7538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39304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16CE709-2E95-43B9-9853-3359E16A9AE9}"/>
              </a:ext>
            </a:extLst>
          </p:cNvPr>
          <p:cNvSpPr/>
          <p:nvPr/>
        </p:nvSpPr>
        <p:spPr>
          <a:xfrm>
            <a:off x="533400" y="1252451"/>
            <a:ext cx="4976648" cy="5078313"/>
          </a:xfrm>
          <a:prstGeom prst="rect">
            <a:avLst/>
          </a:prstGeom>
        </p:spPr>
        <p:txBody>
          <a:bodyPr wrap="square">
            <a:spAutoFit/>
          </a:bodyPr>
          <a:lstStyle/>
          <a:p>
            <a:r>
              <a:rPr lang="en-IN" dirty="0"/>
              <a:t>&lt;!DOCTYPE html&gt;&lt;html&gt; &lt;head&gt; &lt;style&gt;</a:t>
            </a:r>
          </a:p>
          <a:p>
            <a:r>
              <a:rPr lang="en-IN" dirty="0"/>
              <a:t>div {</a:t>
            </a:r>
          </a:p>
          <a:p>
            <a:r>
              <a:rPr lang="en-IN" dirty="0"/>
              <a:t>  float: left;</a:t>
            </a:r>
          </a:p>
          <a:p>
            <a:r>
              <a:rPr lang="en-IN" dirty="0"/>
              <a:t>  padding: 15px; </a:t>
            </a:r>
          </a:p>
          <a:p>
            <a:r>
              <a:rPr lang="en-IN" dirty="0"/>
              <a:t>}</a:t>
            </a:r>
          </a:p>
          <a:p>
            <a:r>
              <a:rPr lang="en-IN" dirty="0"/>
              <a:t>.div1 {   background: red; }</a:t>
            </a:r>
          </a:p>
          <a:p>
            <a:r>
              <a:rPr lang="en-IN" dirty="0"/>
              <a:t>.div2 {  background: yellow; }</a:t>
            </a:r>
          </a:p>
          <a:p>
            <a:r>
              <a:rPr lang="en-IN" dirty="0"/>
              <a:t>.div3 {  background: green;}</a:t>
            </a:r>
          </a:p>
          <a:p>
            <a:r>
              <a:rPr lang="en-IN" dirty="0"/>
              <a:t>&lt;/style&gt;</a:t>
            </a:r>
          </a:p>
          <a:p>
            <a:r>
              <a:rPr lang="en-IN" dirty="0"/>
              <a:t>&lt;/head&gt;</a:t>
            </a:r>
          </a:p>
          <a:p>
            <a:r>
              <a:rPr lang="en-IN" dirty="0"/>
              <a:t>&lt;body&gt;</a:t>
            </a:r>
          </a:p>
          <a:p>
            <a:r>
              <a:rPr lang="en-IN" dirty="0"/>
              <a:t>&lt;h2&gt;Float Next To Each Other&lt;/h2&gt;</a:t>
            </a:r>
          </a:p>
          <a:p>
            <a:r>
              <a:rPr lang="en-IN" dirty="0"/>
              <a:t>&lt;p&gt;In this example, the three </a:t>
            </a:r>
            <a:r>
              <a:rPr lang="en-IN" dirty="0" err="1"/>
              <a:t>divs</a:t>
            </a:r>
            <a:r>
              <a:rPr lang="en-IN" dirty="0"/>
              <a:t> will float next to each other.&lt;/p&gt;</a:t>
            </a:r>
          </a:p>
          <a:p>
            <a:r>
              <a:rPr lang="en-IN" dirty="0"/>
              <a:t>&lt;div class="div1"&gt;</a:t>
            </a:r>
            <a:r>
              <a:rPr lang="en-IN" dirty="0" err="1"/>
              <a:t>Div</a:t>
            </a:r>
            <a:r>
              <a:rPr lang="en-IN" dirty="0"/>
              <a:t> 1&lt;/div&gt;</a:t>
            </a:r>
          </a:p>
          <a:p>
            <a:r>
              <a:rPr lang="en-IN" dirty="0"/>
              <a:t>&lt;div class="div2"&gt;</a:t>
            </a:r>
            <a:r>
              <a:rPr lang="en-IN" dirty="0" err="1"/>
              <a:t>Div</a:t>
            </a:r>
            <a:r>
              <a:rPr lang="en-IN" dirty="0"/>
              <a:t> 2&lt;/div&gt;</a:t>
            </a:r>
          </a:p>
          <a:p>
            <a:r>
              <a:rPr lang="en-IN" dirty="0"/>
              <a:t>&lt;div class="div3"&gt;</a:t>
            </a:r>
            <a:r>
              <a:rPr lang="en-IN" dirty="0" err="1"/>
              <a:t>Div</a:t>
            </a:r>
            <a:r>
              <a:rPr lang="en-IN" dirty="0"/>
              <a:t> 3&lt;/div&gt;</a:t>
            </a:r>
          </a:p>
          <a:p>
            <a:r>
              <a:rPr lang="en-IN" dirty="0"/>
              <a:t>&lt;/body&gt;&lt;/html&gt;</a:t>
            </a:r>
          </a:p>
        </p:txBody>
      </p:sp>
      <p:pic>
        <p:nvPicPr>
          <p:cNvPr id="3" name="Picture 2">
            <a:extLst>
              <a:ext uri="{FF2B5EF4-FFF2-40B4-BE49-F238E27FC236}">
                <a16:creationId xmlns:a16="http://schemas.microsoft.com/office/drawing/2014/main" id="{E7F0436E-260E-47F6-82DA-9813B1364F02}"/>
              </a:ext>
            </a:extLst>
          </p:cNvPr>
          <p:cNvPicPr>
            <a:picLocks noChangeAspect="1"/>
          </p:cNvPicPr>
          <p:nvPr/>
        </p:nvPicPr>
        <p:blipFill>
          <a:blip r:embed="rId2"/>
          <a:stretch>
            <a:fillRect/>
          </a:stretch>
        </p:blipFill>
        <p:spPr>
          <a:xfrm>
            <a:off x="5953328" y="1921016"/>
            <a:ext cx="5913632" cy="3299746"/>
          </a:xfrm>
          <a:prstGeom prst="rect">
            <a:avLst/>
          </a:prstGeom>
          <a:ln>
            <a:noFill/>
          </a:ln>
          <a:effectLst>
            <a:outerShdw blurRad="292100" dist="139700" dir="2700000" algn="tl" rotWithShape="0">
              <a:srgbClr val="333333">
                <a:alpha val="65000"/>
              </a:srgbClr>
            </a:outerShdw>
          </a:effectLst>
        </p:spPr>
      </p:pic>
      <p:sp>
        <p:nvSpPr>
          <p:cNvPr id="4" name="Rectangle 3">
            <a:extLst>
              <a:ext uri="{FF2B5EF4-FFF2-40B4-BE49-F238E27FC236}">
                <a16:creationId xmlns:a16="http://schemas.microsoft.com/office/drawing/2014/main" id="{BC140960-AC98-4064-AF05-7DDEBEB7988F}"/>
              </a:ext>
            </a:extLst>
          </p:cNvPr>
          <p:cNvSpPr/>
          <p:nvPr/>
        </p:nvSpPr>
        <p:spPr>
          <a:xfrm>
            <a:off x="1079938" y="204952"/>
            <a:ext cx="3405352" cy="5360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200" dirty="0"/>
              <a:t>FLOAT EXAMPLE</a:t>
            </a:r>
          </a:p>
        </p:txBody>
      </p:sp>
      <p:pic>
        <p:nvPicPr>
          <p:cNvPr id="5" name="Picture 4" descr="Distance Education Courses in Ludhiana | Dotway Educators">
            <a:extLst>
              <a:ext uri="{FF2B5EF4-FFF2-40B4-BE49-F238E27FC236}">
                <a16:creationId xmlns:a16="http://schemas.microsoft.com/office/drawing/2014/main" id="{E7021B0A-D2BB-4F04-A3ED-251F759C2C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32735" y="113290"/>
            <a:ext cx="2438232" cy="7538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95244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9749FF1-A216-43C9-8650-CBD8FC0D177F}"/>
              </a:ext>
            </a:extLst>
          </p:cNvPr>
          <p:cNvSpPr/>
          <p:nvPr/>
        </p:nvSpPr>
        <p:spPr>
          <a:xfrm>
            <a:off x="402019" y="1831282"/>
            <a:ext cx="11035863" cy="4524315"/>
          </a:xfrm>
          <a:prstGeom prst="rect">
            <a:avLst/>
          </a:prstGeom>
        </p:spPr>
        <p:txBody>
          <a:bodyPr wrap="square">
            <a:spAutoFit/>
          </a:bodyPr>
          <a:lstStyle/>
          <a:p>
            <a:r>
              <a:rPr lang="en-US" dirty="0"/>
              <a:t>When we use the float property, and </a:t>
            </a:r>
            <a:r>
              <a:rPr lang="en-US" dirty="0">
                <a:solidFill>
                  <a:srgbClr val="FF0000"/>
                </a:solidFill>
              </a:rPr>
              <a:t>we want the next element below </a:t>
            </a:r>
            <a:r>
              <a:rPr lang="en-US" dirty="0"/>
              <a:t>(not on right or left), we will have to use the clear property.</a:t>
            </a:r>
          </a:p>
          <a:p>
            <a:endParaRPr lang="en-US" dirty="0"/>
          </a:p>
          <a:p>
            <a:r>
              <a:rPr lang="en-US" dirty="0"/>
              <a:t>The clear property specifies what should happen with the element that is next to a floating element.</a:t>
            </a:r>
          </a:p>
          <a:p>
            <a:endParaRPr lang="en-US" dirty="0"/>
          </a:p>
          <a:p>
            <a:r>
              <a:rPr lang="en-US" dirty="0"/>
              <a:t>The clear property can have one of the following values:</a:t>
            </a:r>
          </a:p>
          <a:p>
            <a:endParaRPr lang="en-US" dirty="0"/>
          </a:p>
          <a:p>
            <a:pPr marL="742950" lvl="1" indent="-285750">
              <a:buFont typeface="Wingdings" panose="05000000000000000000" pitchFamily="2" charset="2"/>
              <a:buChar char="q"/>
            </a:pPr>
            <a:r>
              <a:rPr lang="en-US" dirty="0">
                <a:solidFill>
                  <a:srgbClr val="FF0000"/>
                </a:solidFill>
              </a:rPr>
              <a:t>none </a:t>
            </a:r>
            <a:r>
              <a:rPr lang="en-US" dirty="0"/>
              <a:t>- The element is not pushed below left or right floated elements. This is default</a:t>
            </a:r>
          </a:p>
          <a:p>
            <a:pPr marL="742950" lvl="1" indent="-285750">
              <a:buFont typeface="Wingdings" panose="05000000000000000000" pitchFamily="2" charset="2"/>
              <a:buChar char="q"/>
            </a:pPr>
            <a:r>
              <a:rPr lang="en-US" dirty="0">
                <a:solidFill>
                  <a:srgbClr val="FF0000"/>
                </a:solidFill>
              </a:rPr>
              <a:t>left - </a:t>
            </a:r>
            <a:r>
              <a:rPr lang="en-US" dirty="0"/>
              <a:t>The element is pushed below left floated elements</a:t>
            </a:r>
          </a:p>
          <a:p>
            <a:pPr marL="742950" lvl="1" indent="-285750">
              <a:buFont typeface="Wingdings" panose="05000000000000000000" pitchFamily="2" charset="2"/>
              <a:buChar char="q"/>
            </a:pPr>
            <a:r>
              <a:rPr lang="en-US" dirty="0">
                <a:solidFill>
                  <a:srgbClr val="FF0000"/>
                </a:solidFill>
              </a:rPr>
              <a:t>right - </a:t>
            </a:r>
            <a:r>
              <a:rPr lang="en-US" dirty="0"/>
              <a:t>The element is pushed below right floated elements</a:t>
            </a:r>
          </a:p>
          <a:p>
            <a:pPr marL="742950" lvl="1" indent="-285750">
              <a:buFont typeface="Wingdings" panose="05000000000000000000" pitchFamily="2" charset="2"/>
              <a:buChar char="q"/>
            </a:pPr>
            <a:r>
              <a:rPr lang="en-US" dirty="0">
                <a:solidFill>
                  <a:srgbClr val="FF0000"/>
                </a:solidFill>
              </a:rPr>
              <a:t>both - </a:t>
            </a:r>
            <a:r>
              <a:rPr lang="en-US" dirty="0"/>
              <a:t>The element is pushed below both left and right floated elements</a:t>
            </a:r>
          </a:p>
          <a:p>
            <a:pPr marL="742950" lvl="1" indent="-285750">
              <a:buFont typeface="Wingdings" panose="05000000000000000000" pitchFamily="2" charset="2"/>
              <a:buChar char="q"/>
            </a:pPr>
            <a:r>
              <a:rPr lang="en-US" dirty="0">
                <a:solidFill>
                  <a:srgbClr val="FF0000"/>
                </a:solidFill>
              </a:rPr>
              <a:t>inherit - </a:t>
            </a:r>
            <a:r>
              <a:rPr lang="en-US" dirty="0"/>
              <a:t>The element inherits the clear value from its parent</a:t>
            </a:r>
          </a:p>
          <a:p>
            <a:pPr lvl="1"/>
            <a:endParaRPr lang="en-US" dirty="0"/>
          </a:p>
          <a:p>
            <a:r>
              <a:rPr lang="en-US" dirty="0"/>
              <a:t>When clearing floats, you should match the clear to the float. If an element is floated to the left, then you should clear to the left. Your floated element will continue to float, but the cleared element will appear below it on the web page.</a:t>
            </a:r>
            <a:endParaRPr lang="en-IN" dirty="0"/>
          </a:p>
        </p:txBody>
      </p:sp>
      <p:sp>
        <p:nvSpPr>
          <p:cNvPr id="3" name="Rectangle 2">
            <a:extLst>
              <a:ext uri="{FF2B5EF4-FFF2-40B4-BE49-F238E27FC236}">
                <a16:creationId xmlns:a16="http://schemas.microsoft.com/office/drawing/2014/main" id="{066CB59A-DC06-45A6-8610-A651F71DC646}"/>
              </a:ext>
            </a:extLst>
          </p:cNvPr>
          <p:cNvSpPr/>
          <p:nvPr/>
        </p:nvSpPr>
        <p:spPr>
          <a:xfrm>
            <a:off x="1001111" y="567559"/>
            <a:ext cx="5667704" cy="7173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4000" dirty="0"/>
              <a:t>CSS CLEAR PROPERTY</a:t>
            </a:r>
          </a:p>
        </p:txBody>
      </p:sp>
      <p:pic>
        <p:nvPicPr>
          <p:cNvPr id="4" name="Picture 2" descr="Distance Education Courses in Ludhiana | Dotway Educators">
            <a:extLst>
              <a:ext uri="{FF2B5EF4-FFF2-40B4-BE49-F238E27FC236}">
                <a16:creationId xmlns:a16="http://schemas.microsoft.com/office/drawing/2014/main" id="{AC366C40-DED7-48AF-AE55-1011339EBE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32735" y="113290"/>
            <a:ext cx="2438232" cy="7538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73549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FBAC37F-1254-433D-9AAB-944EA76FBC35}"/>
              </a:ext>
            </a:extLst>
          </p:cNvPr>
          <p:cNvSpPr/>
          <p:nvPr/>
        </p:nvSpPr>
        <p:spPr>
          <a:xfrm>
            <a:off x="375744" y="117693"/>
            <a:ext cx="4968766" cy="6740307"/>
          </a:xfrm>
          <a:prstGeom prst="rect">
            <a:avLst/>
          </a:prstGeom>
        </p:spPr>
        <p:txBody>
          <a:bodyPr wrap="square">
            <a:spAutoFit/>
          </a:bodyPr>
          <a:lstStyle/>
          <a:p>
            <a:r>
              <a:rPr lang="en-US" dirty="0"/>
              <a:t>&lt;!DOCTYPE html&gt; &lt;html&gt; &lt;head&gt;</a:t>
            </a:r>
          </a:p>
          <a:p>
            <a:r>
              <a:rPr lang="en-US" dirty="0"/>
              <a:t>&lt;style&gt;</a:t>
            </a:r>
          </a:p>
          <a:p>
            <a:r>
              <a:rPr lang="en-US" dirty="0"/>
              <a:t>.div1 {</a:t>
            </a:r>
          </a:p>
          <a:p>
            <a:r>
              <a:rPr lang="en-US" dirty="0"/>
              <a:t>  </a:t>
            </a:r>
            <a:r>
              <a:rPr lang="en-US" dirty="0">
                <a:solidFill>
                  <a:srgbClr val="FF0000"/>
                </a:solidFill>
              </a:rPr>
              <a:t>float: left;</a:t>
            </a:r>
          </a:p>
          <a:p>
            <a:r>
              <a:rPr lang="en-US" dirty="0"/>
              <a:t>  padding: 10px;</a:t>
            </a:r>
          </a:p>
          <a:p>
            <a:r>
              <a:rPr lang="en-US" dirty="0"/>
              <a:t>  border: 3px solid #73AD21;</a:t>
            </a:r>
          </a:p>
          <a:p>
            <a:r>
              <a:rPr lang="en-US" dirty="0"/>
              <a:t>}</a:t>
            </a:r>
          </a:p>
          <a:p>
            <a:r>
              <a:rPr lang="en-US" dirty="0"/>
              <a:t>.div2 {</a:t>
            </a:r>
          </a:p>
          <a:p>
            <a:r>
              <a:rPr lang="en-US" dirty="0"/>
              <a:t>  padding: 10px;</a:t>
            </a:r>
          </a:p>
          <a:p>
            <a:r>
              <a:rPr lang="en-US" dirty="0"/>
              <a:t>  border: 3px solid red;</a:t>
            </a:r>
          </a:p>
          <a:p>
            <a:r>
              <a:rPr lang="en-US" dirty="0"/>
              <a:t>}</a:t>
            </a:r>
          </a:p>
          <a:p>
            <a:r>
              <a:rPr lang="en-US" dirty="0"/>
              <a:t>.div3 {</a:t>
            </a:r>
          </a:p>
          <a:p>
            <a:r>
              <a:rPr lang="en-US" dirty="0"/>
              <a:t>  </a:t>
            </a:r>
            <a:r>
              <a:rPr lang="en-US" dirty="0">
                <a:solidFill>
                  <a:srgbClr val="FF0000"/>
                </a:solidFill>
              </a:rPr>
              <a:t>float: left;</a:t>
            </a:r>
          </a:p>
          <a:p>
            <a:r>
              <a:rPr lang="en-US" dirty="0"/>
              <a:t>  padding: 10px;  </a:t>
            </a:r>
          </a:p>
          <a:p>
            <a:r>
              <a:rPr lang="en-US" dirty="0"/>
              <a:t>  border: 3px solid #73AD21;</a:t>
            </a:r>
          </a:p>
          <a:p>
            <a:r>
              <a:rPr lang="en-US" dirty="0"/>
              <a:t>}</a:t>
            </a:r>
          </a:p>
          <a:p>
            <a:r>
              <a:rPr lang="en-US" dirty="0"/>
              <a:t>.div4 {</a:t>
            </a:r>
          </a:p>
          <a:p>
            <a:r>
              <a:rPr lang="en-US" dirty="0"/>
              <a:t>  padding: 10px;</a:t>
            </a:r>
          </a:p>
          <a:p>
            <a:r>
              <a:rPr lang="en-US" dirty="0"/>
              <a:t>  border: 3px solid red;</a:t>
            </a:r>
          </a:p>
          <a:p>
            <a:r>
              <a:rPr lang="en-US" dirty="0">
                <a:solidFill>
                  <a:srgbClr val="FF0000"/>
                </a:solidFill>
              </a:rPr>
              <a:t>  clear: left;</a:t>
            </a:r>
          </a:p>
          <a:p>
            <a:r>
              <a:rPr lang="en-US" dirty="0"/>
              <a:t>}</a:t>
            </a:r>
          </a:p>
          <a:p>
            <a:r>
              <a:rPr lang="en-US" dirty="0"/>
              <a:t>&lt;/style&gt;</a:t>
            </a:r>
          </a:p>
          <a:p>
            <a:r>
              <a:rPr lang="en-US" dirty="0"/>
              <a:t>&lt;/head&gt;</a:t>
            </a:r>
          </a:p>
          <a:p>
            <a:endParaRPr lang="en-US" dirty="0"/>
          </a:p>
        </p:txBody>
      </p:sp>
      <p:sp>
        <p:nvSpPr>
          <p:cNvPr id="3" name="Rectangle 2">
            <a:extLst>
              <a:ext uri="{FF2B5EF4-FFF2-40B4-BE49-F238E27FC236}">
                <a16:creationId xmlns:a16="http://schemas.microsoft.com/office/drawing/2014/main" id="{B450E3D2-6724-4028-AC74-79A7104ED910}"/>
              </a:ext>
            </a:extLst>
          </p:cNvPr>
          <p:cNvSpPr/>
          <p:nvPr/>
        </p:nvSpPr>
        <p:spPr>
          <a:xfrm>
            <a:off x="5207875" y="1308815"/>
            <a:ext cx="6096000" cy="4524315"/>
          </a:xfrm>
          <a:prstGeom prst="rect">
            <a:avLst/>
          </a:prstGeom>
        </p:spPr>
        <p:txBody>
          <a:bodyPr>
            <a:spAutoFit/>
          </a:bodyPr>
          <a:lstStyle/>
          <a:p>
            <a:r>
              <a:rPr lang="en-US" dirty="0"/>
              <a:t>&lt;body&gt;</a:t>
            </a:r>
          </a:p>
          <a:p>
            <a:endParaRPr lang="en-US" dirty="0"/>
          </a:p>
          <a:p>
            <a:r>
              <a:rPr lang="en-US" dirty="0"/>
              <a:t>&lt;h2&gt;Without clear&lt;/h2&gt;</a:t>
            </a:r>
          </a:p>
          <a:p>
            <a:r>
              <a:rPr lang="en-US" dirty="0"/>
              <a:t>&lt;div class="</a:t>
            </a:r>
            <a:r>
              <a:rPr lang="en-US" dirty="0">
                <a:solidFill>
                  <a:srgbClr val="FF0000"/>
                </a:solidFill>
              </a:rPr>
              <a:t>div1</a:t>
            </a:r>
            <a:r>
              <a:rPr lang="en-US" dirty="0"/>
              <a:t>"&gt;div1&lt;/div&gt;</a:t>
            </a:r>
          </a:p>
          <a:p>
            <a:r>
              <a:rPr lang="en-US" dirty="0"/>
              <a:t>&lt;div class="</a:t>
            </a:r>
            <a:r>
              <a:rPr lang="en-US" dirty="0">
                <a:solidFill>
                  <a:srgbClr val="FF0000"/>
                </a:solidFill>
              </a:rPr>
              <a:t>div2</a:t>
            </a:r>
            <a:r>
              <a:rPr lang="en-US" dirty="0"/>
              <a:t>"&gt;div2 - Notice that div2 is after div1 in the HTML code. However, since div1 floats to the left, the text in div2 flows around div1.&lt;/div&gt;</a:t>
            </a:r>
          </a:p>
          <a:p>
            <a:r>
              <a:rPr lang="en-US" dirty="0"/>
              <a:t>&lt;</a:t>
            </a:r>
            <a:r>
              <a:rPr lang="en-US" dirty="0" err="1"/>
              <a:t>br</a:t>
            </a:r>
            <a:r>
              <a:rPr lang="en-US" dirty="0"/>
              <a:t>&gt;&lt;</a:t>
            </a:r>
            <a:r>
              <a:rPr lang="en-US" dirty="0" err="1"/>
              <a:t>br</a:t>
            </a:r>
            <a:r>
              <a:rPr lang="en-US" dirty="0"/>
              <a:t>&gt;</a:t>
            </a:r>
          </a:p>
          <a:p>
            <a:endParaRPr lang="en-US" dirty="0"/>
          </a:p>
          <a:p>
            <a:r>
              <a:rPr lang="en-US" dirty="0"/>
              <a:t>&lt;h2&gt;With clear&lt;/h2&gt;</a:t>
            </a:r>
          </a:p>
          <a:p>
            <a:r>
              <a:rPr lang="en-US" dirty="0"/>
              <a:t>&lt;div class="</a:t>
            </a:r>
            <a:r>
              <a:rPr lang="en-US" dirty="0">
                <a:solidFill>
                  <a:srgbClr val="FF0000"/>
                </a:solidFill>
              </a:rPr>
              <a:t>div3</a:t>
            </a:r>
            <a:r>
              <a:rPr lang="en-US" dirty="0"/>
              <a:t>"&gt;div3&lt;/div&gt;</a:t>
            </a:r>
          </a:p>
          <a:p>
            <a:r>
              <a:rPr lang="en-US" dirty="0"/>
              <a:t>&lt;div class="</a:t>
            </a:r>
            <a:r>
              <a:rPr lang="en-US" dirty="0">
                <a:solidFill>
                  <a:srgbClr val="FF0000"/>
                </a:solidFill>
              </a:rPr>
              <a:t>div4"</a:t>
            </a:r>
            <a:r>
              <a:rPr lang="en-US" dirty="0"/>
              <a:t>&gt;div4 - Here, clear: left; moves div4 down below the floating div3. The value "left" clears elements floated to the left. You can also clear "right" and "both".&lt;/div&gt;</a:t>
            </a:r>
          </a:p>
          <a:p>
            <a:r>
              <a:rPr lang="en-US" dirty="0"/>
              <a:t>&lt;/body&gt;</a:t>
            </a:r>
          </a:p>
          <a:p>
            <a:r>
              <a:rPr lang="en-US" dirty="0"/>
              <a:t>&lt;/html&gt;</a:t>
            </a:r>
            <a:endParaRPr lang="en-IN" dirty="0"/>
          </a:p>
        </p:txBody>
      </p:sp>
      <p:pic>
        <p:nvPicPr>
          <p:cNvPr id="4" name="Picture 2" descr="Distance Education Courses in Ludhiana | Dotway Educators">
            <a:extLst>
              <a:ext uri="{FF2B5EF4-FFF2-40B4-BE49-F238E27FC236}">
                <a16:creationId xmlns:a16="http://schemas.microsoft.com/office/drawing/2014/main" id="{D1DBB94E-1AAB-4CBA-9A4D-DF50E951908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32735" y="113290"/>
            <a:ext cx="2438232" cy="7538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49775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8E8CA5D-8D10-4B37-8E05-73F5D462414D}"/>
              </a:ext>
            </a:extLst>
          </p:cNvPr>
          <p:cNvPicPr>
            <a:picLocks noChangeAspect="1"/>
          </p:cNvPicPr>
          <p:nvPr/>
        </p:nvPicPr>
        <p:blipFill>
          <a:blip r:embed="rId2"/>
          <a:stretch>
            <a:fillRect/>
          </a:stretch>
        </p:blipFill>
        <p:spPr>
          <a:xfrm>
            <a:off x="925382" y="609355"/>
            <a:ext cx="10341236" cy="5639289"/>
          </a:xfrm>
          <a:prstGeom prst="rect">
            <a:avLst/>
          </a:prstGeom>
        </p:spPr>
      </p:pic>
      <p:pic>
        <p:nvPicPr>
          <p:cNvPr id="3" name="Picture 2" descr="Distance Education Courses in Ludhiana | Dotway Educators">
            <a:extLst>
              <a:ext uri="{FF2B5EF4-FFF2-40B4-BE49-F238E27FC236}">
                <a16:creationId xmlns:a16="http://schemas.microsoft.com/office/drawing/2014/main" id="{BE561014-EACB-440B-8523-17968420AC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32735" y="113290"/>
            <a:ext cx="2438232" cy="7538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86083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093C6D2-8C8F-4195-AE25-167D261AEBF4}"/>
              </a:ext>
            </a:extLst>
          </p:cNvPr>
          <p:cNvPicPr>
            <a:picLocks noChangeAspect="1"/>
          </p:cNvPicPr>
          <p:nvPr/>
        </p:nvPicPr>
        <p:blipFill>
          <a:blip r:embed="rId2"/>
          <a:stretch>
            <a:fillRect/>
          </a:stretch>
        </p:blipFill>
        <p:spPr>
          <a:xfrm>
            <a:off x="792020" y="437891"/>
            <a:ext cx="10607959" cy="5982218"/>
          </a:xfrm>
          <a:prstGeom prst="rect">
            <a:avLst/>
          </a:prstGeom>
        </p:spPr>
      </p:pic>
    </p:spTree>
    <p:extLst>
      <p:ext uri="{BB962C8B-B14F-4D97-AF65-F5344CB8AC3E}">
        <p14:creationId xmlns:p14="http://schemas.microsoft.com/office/powerpoint/2010/main" val="12862349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29DDB46-3E68-4A4A-8EF9-94C45ED7D1F7}"/>
              </a:ext>
            </a:extLst>
          </p:cNvPr>
          <p:cNvPicPr>
            <a:picLocks noChangeAspect="1"/>
          </p:cNvPicPr>
          <p:nvPr/>
        </p:nvPicPr>
        <p:blipFill>
          <a:blip r:embed="rId2"/>
          <a:stretch>
            <a:fillRect/>
          </a:stretch>
        </p:blipFill>
        <p:spPr>
          <a:xfrm>
            <a:off x="620555" y="354063"/>
            <a:ext cx="10950889" cy="6149873"/>
          </a:xfrm>
          <a:prstGeom prst="rect">
            <a:avLst/>
          </a:prstGeom>
        </p:spPr>
      </p:pic>
    </p:spTree>
    <p:extLst>
      <p:ext uri="{BB962C8B-B14F-4D97-AF65-F5344CB8AC3E}">
        <p14:creationId xmlns:p14="http://schemas.microsoft.com/office/powerpoint/2010/main" val="35947116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DCE30D4-EC0F-8686-9641-9B0287FAC13E}"/>
              </a:ext>
            </a:extLst>
          </p:cNvPr>
          <p:cNvSpPr>
            <a:spLocks noGrp="1"/>
          </p:cNvSpPr>
          <p:nvPr>
            <p:ph idx="1"/>
          </p:nvPr>
        </p:nvSpPr>
        <p:spPr>
          <a:xfrm>
            <a:off x="746359" y="1748562"/>
            <a:ext cx="10699282" cy="3674776"/>
          </a:xfrm>
        </p:spPr>
        <p:style>
          <a:lnRef idx="2">
            <a:schemeClr val="accent5"/>
          </a:lnRef>
          <a:fillRef idx="1">
            <a:schemeClr val="lt1"/>
          </a:fillRef>
          <a:effectRef idx="0">
            <a:schemeClr val="accent5"/>
          </a:effectRef>
          <a:fontRef idx="minor">
            <a:schemeClr val="dk1"/>
          </a:fontRef>
        </p:style>
        <p:txBody>
          <a:bodyPr/>
          <a:lstStyle/>
          <a:p>
            <a:pPr algn="just"/>
            <a:r>
              <a:rPr lang="en-US" b="1" dirty="0"/>
              <a:t>Nesting: </a:t>
            </a:r>
            <a:r>
              <a:rPr lang="en-US" dirty="0"/>
              <a:t>The nesting property in CSS facilitates nesting one style rule inside another, with the selector of the child rule that is relative to the selector of the parent rule. It helps to increase the modularity and maintainability of CSS stylesheets &amp; hence increase the overall readability of the code. </a:t>
            </a:r>
          </a:p>
          <a:p>
            <a:pPr algn="just"/>
            <a:r>
              <a:rPr lang="en-US" dirty="0"/>
              <a:t>Nesting is a shortcut to create CSS rules for multiple selectors for a specific property.</a:t>
            </a:r>
            <a:endParaRPr lang="en-IN" dirty="0"/>
          </a:p>
          <a:p>
            <a:endParaRPr lang="en-IN" dirty="0"/>
          </a:p>
        </p:txBody>
      </p:sp>
      <p:pic>
        <p:nvPicPr>
          <p:cNvPr id="4" name="Picture 2" descr="Distance Education Courses in Ludhiana | Dotway Educators">
            <a:extLst>
              <a:ext uri="{FF2B5EF4-FFF2-40B4-BE49-F238E27FC236}">
                <a16:creationId xmlns:a16="http://schemas.microsoft.com/office/drawing/2014/main" id="{25F88046-49A2-4F92-B060-5E7909BF8E4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49406" y="113290"/>
            <a:ext cx="3021561" cy="1045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013820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7E6FE00-30B0-4667-8AFF-177BC2E051E2}"/>
              </a:ext>
            </a:extLst>
          </p:cNvPr>
          <p:cNvPicPr>
            <a:picLocks noChangeAspect="1"/>
          </p:cNvPicPr>
          <p:nvPr/>
        </p:nvPicPr>
        <p:blipFill>
          <a:blip r:embed="rId2"/>
          <a:stretch>
            <a:fillRect/>
          </a:stretch>
        </p:blipFill>
        <p:spPr>
          <a:xfrm>
            <a:off x="670034" y="819808"/>
            <a:ext cx="10696904" cy="4636288"/>
          </a:xfrm>
          <a:prstGeom prst="rect">
            <a:avLst/>
          </a:prstGeom>
        </p:spPr>
      </p:pic>
      <p:pic>
        <p:nvPicPr>
          <p:cNvPr id="3" name="Picture 2" descr="Distance Education Courses in Ludhiana | Dotway Educators">
            <a:extLst>
              <a:ext uri="{FF2B5EF4-FFF2-40B4-BE49-F238E27FC236}">
                <a16:creationId xmlns:a16="http://schemas.microsoft.com/office/drawing/2014/main" id="{A6AC1228-B59B-4657-9637-BF764F33FF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32735" y="113290"/>
            <a:ext cx="2438232" cy="7538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15929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C1B4283-28CC-4378-B24D-20F4ED26597E}"/>
              </a:ext>
            </a:extLst>
          </p:cNvPr>
          <p:cNvPicPr>
            <a:picLocks noChangeAspect="1"/>
          </p:cNvPicPr>
          <p:nvPr/>
        </p:nvPicPr>
        <p:blipFill>
          <a:blip r:embed="rId2"/>
          <a:stretch>
            <a:fillRect/>
          </a:stretch>
        </p:blipFill>
        <p:spPr>
          <a:xfrm>
            <a:off x="762442" y="292343"/>
            <a:ext cx="9603385" cy="1299976"/>
          </a:xfrm>
          <a:prstGeom prst="rect">
            <a:avLst/>
          </a:prstGeom>
        </p:spPr>
      </p:pic>
      <p:sp>
        <p:nvSpPr>
          <p:cNvPr id="3" name="Rectangle 2">
            <a:extLst>
              <a:ext uri="{FF2B5EF4-FFF2-40B4-BE49-F238E27FC236}">
                <a16:creationId xmlns:a16="http://schemas.microsoft.com/office/drawing/2014/main" id="{37B62C81-0519-4063-8736-9660A14C8F64}"/>
              </a:ext>
            </a:extLst>
          </p:cNvPr>
          <p:cNvSpPr/>
          <p:nvPr/>
        </p:nvSpPr>
        <p:spPr>
          <a:xfrm>
            <a:off x="1466193" y="1764343"/>
            <a:ext cx="8899634" cy="4308872"/>
          </a:xfrm>
          <a:prstGeom prst="rect">
            <a:avLst/>
          </a:prstGeom>
        </p:spPr>
        <p:style>
          <a:lnRef idx="2">
            <a:schemeClr val="accent5"/>
          </a:lnRef>
          <a:fillRef idx="1">
            <a:schemeClr val="lt1"/>
          </a:fillRef>
          <a:effectRef idx="0">
            <a:schemeClr val="accent5"/>
          </a:effectRef>
          <a:fontRef idx="minor">
            <a:schemeClr val="dk1"/>
          </a:fontRef>
        </p:style>
        <p:txBody>
          <a:bodyPr wrap="square">
            <a:spAutoFit/>
          </a:bodyPr>
          <a:lstStyle/>
          <a:p>
            <a:r>
              <a:rPr lang="en-IN" sz="1600" dirty="0"/>
              <a:t>&lt;!DOCTYPE html&gt;</a:t>
            </a:r>
          </a:p>
          <a:p>
            <a:r>
              <a:rPr lang="en-IN" sz="1600" dirty="0"/>
              <a:t>&lt;html&gt;</a:t>
            </a:r>
          </a:p>
          <a:p>
            <a:r>
              <a:rPr lang="en-IN" sz="1600" dirty="0"/>
              <a:t>&lt;head&gt;</a:t>
            </a:r>
          </a:p>
          <a:p>
            <a:r>
              <a:rPr lang="en-IN" sz="1600" dirty="0"/>
              <a:t>&lt;style&gt;</a:t>
            </a:r>
          </a:p>
          <a:p>
            <a:r>
              <a:rPr lang="en-IN" sz="1600" dirty="0"/>
              <a:t>p::first-line {</a:t>
            </a:r>
          </a:p>
          <a:p>
            <a:r>
              <a:rPr lang="en-IN" sz="1600" dirty="0"/>
              <a:t>  </a:t>
            </a:r>
            <a:r>
              <a:rPr lang="en-IN" sz="1600" dirty="0" err="1"/>
              <a:t>color</a:t>
            </a:r>
            <a:r>
              <a:rPr lang="en-IN" sz="1600" dirty="0"/>
              <a:t>: #ff0000;</a:t>
            </a:r>
          </a:p>
          <a:p>
            <a:r>
              <a:rPr lang="en-IN" sz="1600" dirty="0"/>
              <a:t>  font-variant: small-caps;</a:t>
            </a:r>
          </a:p>
          <a:p>
            <a:r>
              <a:rPr lang="en-IN" sz="1600" dirty="0"/>
              <a:t>}</a:t>
            </a:r>
          </a:p>
          <a:p>
            <a:r>
              <a:rPr lang="en-IN" sz="1600" dirty="0"/>
              <a:t>&lt;/style&gt;</a:t>
            </a:r>
          </a:p>
          <a:p>
            <a:r>
              <a:rPr lang="en-IN" sz="1600" dirty="0"/>
              <a:t>&lt;/head&gt;</a:t>
            </a:r>
          </a:p>
          <a:p>
            <a:r>
              <a:rPr lang="en-IN" sz="1600" dirty="0"/>
              <a:t>&lt;body&gt;</a:t>
            </a:r>
          </a:p>
          <a:p>
            <a:r>
              <a:rPr lang="en-IN" sz="1600" dirty="0"/>
              <a:t>&lt;p&gt;You can use the ::first-line pseudo-element to add a special effect to the first line of a text. Some more text. And even more, and more, and more, and more, and more, and more, and more, and more, and more, and more, and more, and more.&lt;/p&gt;</a:t>
            </a:r>
          </a:p>
          <a:p>
            <a:r>
              <a:rPr lang="en-IN" sz="1600" dirty="0"/>
              <a:t>&lt;/body&gt;</a:t>
            </a:r>
          </a:p>
          <a:p>
            <a:r>
              <a:rPr lang="en-IN" sz="1600" dirty="0"/>
              <a:t>&lt;/html&gt;</a:t>
            </a:r>
          </a:p>
          <a:p>
            <a:endParaRPr lang="en-IN" dirty="0"/>
          </a:p>
        </p:txBody>
      </p:sp>
      <p:pic>
        <p:nvPicPr>
          <p:cNvPr id="4" name="Picture 3" descr="Distance Education Courses in Ludhiana | Dotway Educators">
            <a:extLst>
              <a:ext uri="{FF2B5EF4-FFF2-40B4-BE49-F238E27FC236}">
                <a16:creationId xmlns:a16="http://schemas.microsoft.com/office/drawing/2014/main" id="{5D95A784-A09A-4461-BCD8-495584E127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32735" y="113290"/>
            <a:ext cx="2438232" cy="7538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012502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BF884FF-9198-4DB9-872E-4C523A7EFDB4}"/>
              </a:ext>
            </a:extLst>
          </p:cNvPr>
          <p:cNvPicPr>
            <a:picLocks noChangeAspect="1"/>
          </p:cNvPicPr>
          <p:nvPr/>
        </p:nvPicPr>
        <p:blipFill>
          <a:blip r:embed="rId2"/>
          <a:stretch>
            <a:fillRect/>
          </a:stretch>
        </p:blipFill>
        <p:spPr>
          <a:xfrm>
            <a:off x="1686911" y="2586917"/>
            <a:ext cx="8395138" cy="1684166"/>
          </a:xfrm>
          <a:prstGeom prst="rect">
            <a:avLst/>
          </a:prstGeom>
          <a:ln>
            <a:noFill/>
          </a:ln>
          <a:effectLst>
            <a:outerShdw blurRad="292100" dist="139700" dir="2700000" algn="tl" rotWithShape="0">
              <a:srgbClr val="333333">
                <a:alpha val="65000"/>
              </a:srgbClr>
            </a:outerShdw>
          </a:effectLst>
        </p:spPr>
      </p:pic>
      <p:sp>
        <p:nvSpPr>
          <p:cNvPr id="3" name="Rectangle 2">
            <a:extLst>
              <a:ext uri="{FF2B5EF4-FFF2-40B4-BE49-F238E27FC236}">
                <a16:creationId xmlns:a16="http://schemas.microsoft.com/office/drawing/2014/main" id="{2759EF40-ABF0-440A-A241-0CB670AF9CBA}"/>
              </a:ext>
            </a:extLst>
          </p:cNvPr>
          <p:cNvSpPr/>
          <p:nvPr/>
        </p:nvSpPr>
        <p:spPr>
          <a:xfrm>
            <a:off x="2065283" y="796159"/>
            <a:ext cx="4658710"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4400" dirty="0"/>
              <a:t>OUTPUT</a:t>
            </a:r>
          </a:p>
        </p:txBody>
      </p:sp>
      <p:pic>
        <p:nvPicPr>
          <p:cNvPr id="4" name="Picture 3" descr="Distance Education Courses in Ludhiana | Dotway Educators">
            <a:extLst>
              <a:ext uri="{FF2B5EF4-FFF2-40B4-BE49-F238E27FC236}">
                <a16:creationId xmlns:a16="http://schemas.microsoft.com/office/drawing/2014/main" id="{F1549ABB-BFD2-49D2-8592-73741D234A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32735" y="113290"/>
            <a:ext cx="2438232" cy="7538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7427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0B1B438-6C13-43DE-BA89-A3483ED36BB3}"/>
              </a:ext>
            </a:extLst>
          </p:cNvPr>
          <p:cNvPicPr>
            <a:picLocks noChangeAspect="1"/>
          </p:cNvPicPr>
          <p:nvPr/>
        </p:nvPicPr>
        <p:blipFill>
          <a:blip r:embed="rId2"/>
          <a:stretch>
            <a:fillRect/>
          </a:stretch>
        </p:blipFill>
        <p:spPr>
          <a:xfrm>
            <a:off x="841332" y="157454"/>
            <a:ext cx="9579170" cy="1592718"/>
          </a:xfrm>
          <a:prstGeom prst="rect">
            <a:avLst/>
          </a:prstGeom>
        </p:spPr>
      </p:pic>
      <p:sp>
        <p:nvSpPr>
          <p:cNvPr id="3" name="Rectangle 2">
            <a:extLst>
              <a:ext uri="{FF2B5EF4-FFF2-40B4-BE49-F238E27FC236}">
                <a16:creationId xmlns:a16="http://schemas.microsoft.com/office/drawing/2014/main" id="{180F4B5F-2F7C-498E-BF4D-AA7B6E7576A8}"/>
              </a:ext>
            </a:extLst>
          </p:cNvPr>
          <p:cNvSpPr/>
          <p:nvPr/>
        </p:nvSpPr>
        <p:spPr>
          <a:xfrm>
            <a:off x="1755226" y="1919095"/>
            <a:ext cx="8058807" cy="4247317"/>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IN" dirty="0"/>
              <a:t>&lt;!DOCTYPE html&gt;</a:t>
            </a:r>
          </a:p>
          <a:p>
            <a:r>
              <a:rPr lang="en-IN" dirty="0"/>
              <a:t>&lt;html&gt;</a:t>
            </a:r>
          </a:p>
          <a:p>
            <a:r>
              <a:rPr lang="en-IN" dirty="0"/>
              <a:t>&lt;head&gt;</a:t>
            </a:r>
          </a:p>
          <a:p>
            <a:r>
              <a:rPr lang="en-IN" dirty="0"/>
              <a:t>&lt;style&gt;</a:t>
            </a:r>
          </a:p>
          <a:p>
            <a:r>
              <a:rPr lang="en-IN" dirty="0"/>
              <a:t>p::first-letter {</a:t>
            </a:r>
          </a:p>
          <a:p>
            <a:r>
              <a:rPr lang="en-IN" dirty="0"/>
              <a:t>  </a:t>
            </a:r>
            <a:r>
              <a:rPr lang="en-IN" dirty="0" err="1"/>
              <a:t>color</a:t>
            </a:r>
            <a:r>
              <a:rPr lang="en-IN" dirty="0"/>
              <a:t>: #ff0000;</a:t>
            </a:r>
          </a:p>
          <a:p>
            <a:r>
              <a:rPr lang="en-IN" dirty="0"/>
              <a:t>  font-size: xx-large;</a:t>
            </a:r>
          </a:p>
          <a:p>
            <a:r>
              <a:rPr lang="en-IN" dirty="0"/>
              <a:t>}</a:t>
            </a:r>
          </a:p>
          <a:p>
            <a:r>
              <a:rPr lang="en-IN" dirty="0"/>
              <a:t>&lt;/style&gt;</a:t>
            </a:r>
          </a:p>
          <a:p>
            <a:r>
              <a:rPr lang="en-IN" dirty="0"/>
              <a:t>&lt;/head&gt;</a:t>
            </a:r>
          </a:p>
          <a:p>
            <a:r>
              <a:rPr lang="en-IN" dirty="0"/>
              <a:t>&lt;body&gt;</a:t>
            </a:r>
          </a:p>
          <a:p>
            <a:r>
              <a:rPr lang="en-IN" dirty="0"/>
              <a:t>&lt;p&gt;You can use the ::first-letter pseudo-element to add a special effect to the first character of a text!&lt;/p&gt;</a:t>
            </a:r>
          </a:p>
          <a:p>
            <a:r>
              <a:rPr lang="en-IN" dirty="0"/>
              <a:t>&lt;/body&gt;</a:t>
            </a:r>
          </a:p>
          <a:p>
            <a:r>
              <a:rPr lang="en-IN" dirty="0"/>
              <a:t>&lt;/html&gt;</a:t>
            </a:r>
          </a:p>
        </p:txBody>
      </p:sp>
      <p:pic>
        <p:nvPicPr>
          <p:cNvPr id="4" name="Picture 3" descr="Distance Education Courses in Ludhiana | Dotway Educators">
            <a:extLst>
              <a:ext uri="{FF2B5EF4-FFF2-40B4-BE49-F238E27FC236}">
                <a16:creationId xmlns:a16="http://schemas.microsoft.com/office/drawing/2014/main" id="{BC108295-60CB-47C2-9DED-8235B49037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32735" y="113290"/>
            <a:ext cx="2438232" cy="7538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184424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9B92C7B-2B5D-49AD-AD1C-ADCF7F4CE509}"/>
              </a:ext>
            </a:extLst>
          </p:cNvPr>
          <p:cNvPicPr>
            <a:picLocks noChangeAspect="1"/>
          </p:cNvPicPr>
          <p:nvPr/>
        </p:nvPicPr>
        <p:blipFill>
          <a:blip r:embed="rId2"/>
          <a:stretch>
            <a:fillRect/>
          </a:stretch>
        </p:blipFill>
        <p:spPr>
          <a:xfrm>
            <a:off x="1576552" y="3019096"/>
            <a:ext cx="8812924" cy="1004033"/>
          </a:xfrm>
          <a:prstGeom prst="rect">
            <a:avLst/>
          </a:prstGeom>
          <a:ln>
            <a:noFill/>
          </a:ln>
          <a:effectLst>
            <a:outerShdw blurRad="292100" dist="139700" dir="2700000" algn="tl" rotWithShape="0">
              <a:srgbClr val="333333">
                <a:alpha val="65000"/>
              </a:srgbClr>
            </a:outerShdw>
          </a:effectLst>
        </p:spPr>
      </p:pic>
      <p:sp>
        <p:nvSpPr>
          <p:cNvPr id="3" name="Rectangle 2">
            <a:extLst>
              <a:ext uri="{FF2B5EF4-FFF2-40B4-BE49-F238E27FC236}">
                <a16:creationId xmlns:a16="http://schemas.microsoft.com/office/drawing/2014/main" id="{DB7DF686-C061-456A-B710-2D354CCBC048}"/>
              </a:ext>
            </a:extLst>
          </p:cNvPr>
          <p:cNvSpPr/>
          <p:nvPr/>
        </p:nvSpPr>
        <p:spPr>
          <a:xfrm>
            <a:off x="2128345" y="1087821"/>
            <a:ext cx="3334407" cy="6936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4400" dirty="0"/>
              <a:t>OUTPUT</a:t>
            </a:r>
          </a:p>
        </p:txBody>
      </p:sp>
      <p:pic>
        <p:nvPicPr>
          <p:cNvPr id="4" name="Picture 3" descr="Distance Education Courses in Ludhiana | Dotway Educators">
            <a:extLst>
              <a:ext uri="{FF2B5EF4-FFF2-40B4-BE49-F238E27FC236}">
                <a16:creationId xmlns:a16="http://schemas.microsoft.com/office/drawing/2014/main" id="{2AA76774-35C7-4447-BAE6-998BDB024C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32735" y="113290"/>
            <a:ext cx="2438232" cy="7538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752050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79E64B3-9441-4BDD-8B42-B6F59C31D87F}"/>
              </a:ext>
            </a:extLst>
          </p:cNvPr>
          <p:cNvPicPr>
            <a:picLocks noChangeAspect="1"/>
          </p:cNvPicPr>
          <p:nvPr/>
        </p:nvPicPr>
        <p:blipFill>
          <a:blip r:embed="rId2"/>
          <a:stretch>
            <a:fillRect/>
          </a:stretch>
        </p:blipFill>
        <p:spPr>
          <a:xfrm>
            <a:off x="694078" y="224065"/>
            <a:ext cx="9038103" cy="1569856"/>
          </a:xfrm>
          <a:prstGeom prst="rect">
            <a:avLst/>
          </a:prstGeom>
        </p:spPr>
      </p:pic>
      <p:sp>
        <p:nvSpPr>
          <p:cNvPr id="3" name="Rectangle 2">
            <a:extLst>
              <a:ext uri="{FF2B5EF4-FFF2-40B4-BE49-F238E27FC236}">
                <a16:creationId xmlns:a16="http://schemas.microsoft.com/office/drawing/2014/main" id="{85A837B3-F4FE-4259-B364-59CAF6844DF0}"/>
              </a:ext>
            </a:extLst>
          </p:cNvPr>
          <p:cNvSpPr/>
          <p:nvPr/>
        </p:nvSpPr>
        <p:spPr>
          <a:xfrm>
            <a:off x="1719755" y="2241185"/>
            <a:ext cx="8295290" cy="3785652"/>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en-IN" sz="1600" dirty="0"/>
              <a:t>&lt;!DOCTYPE html&gt;</a:t>
            </a:r>
          </a:p>
          <a:p>
            <a:r>
              <a:rPr lang="en-IN" sz="1600" dirty="0"/>
              <a:t>&lt;html&gt;</a:t>
            </a:r>
          </a:p>
          <a:p>
            <a:r>
              <a:rPr lang="en-IN" sz="1600" dirty="0"/>
              <a:t>&lt;head&gt;</a:t>
            </a:r>
          </a:p>
          <a:p>
            <a:r>
              <a:rPr lang="en-IN" sz="1600" dirty="0"/>
              <a:t>&lt;style&gt;</a:t>
            </a:r>
          </a:p>
          <a:p>
            <a:r>
              <a:rPr lang="en-IN" sz="1600" dirty="0"/>
              <a:t>h1::before {</a:t>
            </a:r>
          </a:p>
          <a:p>
            <a:r>
              <a:rPr lang="en-IN" sz="1600" dirty="0"/>
              <a:t>  content: </a:t>
            </a:r>
            <a:r>
              <a:rPr lang="en-IN" sz="1600" dirty="0" err="1"/>
              <a:t>url</a:t>
            </a:r>
            <a:r>
              <a:rPr lang="en-IN" sz="1600" dirty="0"/>
              <a:t>(smiley.gif);</a:t>
            </a:r>
          </a:p>
          <a:p>
            <a:r>
              <a:rPr lang="en-IN" sz="1600" dirty="0"/>
              <a:t>}</a:t>
            </a:r>
          </a:p>
          <a:p>
            <a:r>
              <a:rPr lang="en-IN" sz="1600" dirty="0"/>
              <a:t>&lt;/style&gt;</a:t>
            </a:r>
          </a:p>
          <a:p>
            <a:r>
              <a:rPr lang="en-IN" sz="1600" dirty="0"/>
              <a:t>&lt;/head&gt;</a:t>
            </a:r>
          </a:p>
          <a:p>
            <a:r>
              <a:rPr lang="en-IN" sz="1600" dirty="0"/>
              <a:t>&lt;body&gt;</a:t>
            </a:r>
          </a:p>
          <a:p>
            <a:r>
              <a:rPr lang="en-IN" sz="1600" dirty="0"/>
              <a:t>&lt;h1&gt;This is a heading&lt;/h1&gt;</a:t>
            </a:r>
          </a:p>
          <a:p>
            <a:r>
              <a:rPr lang="en-IN" sz="1600" dirty="0"/>
              <a:t>&lt;p&gt;The ::before pseudo-element inserts content before the content of an element.&lt;/p&gt;</a:t>
            </a:r>
          </a:p>
          <a:p>
            <a:r>
              <a:rPr lang="en-IN" sz="1600" dirty="0"/>
              <a:t>&lt;h1&gt;This is a heading&lt;/h1&gt;</a:t>
            </a:r>
          </a:p>
          <a:p>
            <a:r>
              <a:rPr lang="en-IN" sz="1600" dirty="0"/>
              <a:t>&lt;/body&gt;</a:t>
            </a:r>
          </a:p>
          <a:p>
            <a:r>
              <a:rPr lang="en-IN" sz="1600" dirty="0"/>
              <a:t>&lt;/html&gt;</a:t>
            </a:r>
          </a:p>
        </p:txBody>
      </p:sp>
      <p:pic>
        <p:nvPicPr>
          <p:cNvPr id="4" name="Picture 3" descr="Distance Education Courses in Ludhiana | Dotway Educators">
            <a:extLst>
              <a:ext uri="{FF2B5EF4-FFF2-40B4-BE49-F238E27FC236}">
                <a16:creationId xmlns:a16="http://schemas.microsoft.com/office/drawing/2014/main" id="{C484517D-A2A8-44FE-99EE-9F39F2EF39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32735" y="113290"/>
            <a:ext cx="2438232" cy="7538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008400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DAF8587-863D-4EB5-BBCF-155313162A67}"/>
              </a:ext>
            </a:extLst>
          </p:cNvPr>
          <p:cNvPicPr>
            <a:picLocks noChangeAspect="1"/>
          </p:cNvPicPr>
          <p:nvPr/>
        </p:nvPicPr>
        <p:blipFill>
          <a:blip r:embed="rId2"/>
          <a:stretch>
            <a:fillRect/>
          </a:stretch>
        </p:blipFill>
        <p:spPr>
          <a:xfrm>
            <a:off x="2081048" y="2619355"/>
            <a:ext cx="7882759" cy="2394079"/>
          </a:xfrm>
          <a:prstGeom prst="rect">
            <a:avLst/>
          </a:prstGeom>
          <a:ln>
            <a:noFill/>
          </a:ln>
          <a:effectLst>
            <a:outerShdw blurRad="292100" dist="139700" dir="2700000" algn="tl" rotWithShape="0">
              <a:srgbClr val="333333">
                <a:alpha val="65000"/>
              </a:srgbClr>
            </a:outerShdw>
          </a:effectLst>
        </p:spPr>
      </p:pic>
      <p:sp>
        <p:nvSpPr>
          <p:cNvPr id="3" name="Rectangle 2">
            <a:extLst>
              <a:ext uri="{FF2B5EF4-FFF2-40B4-BE49-F238E27FC236}">
                <a16:creationId xmlns:a16="http://schemas.microsoft.com/office/drawing/2014/main" id="{18297FCA-F15F-4472-B7FB-ED5D4ECDAAE1}"/>
              </a:ext>
            </a:extLst>
          </p:cNvPr>
          <p:cNvSpPr/>
          <p:nvPr/>
        </p:nvSpPr>
        <p:spPr>
          <a:xfrm>
            <a:off x="2222938" y="748862"/>
            <a:ext cx="3873062" cy="7173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4800" dirty="0"/>
              <a:t>OUTPUT</a:t>
            </a:r>
          </a:p>
        </p:txBody>
      </p:sp>
      <p:pic>
        <p:nvPicPr>
          <p:cNvPr id="4" name="Picture 3" descr="Distance Education Courses in Ludhiana | Dotway Educators">
            <a:extLst>
              <a:ext uri="{FF2B5EF4-FFF2-40B4-BE49-F238E27FC236}">
                <a16:creationId xmlns:a16="http://schemas.microsoft.com/office/drawing/2014/main" id="{06B0551F-E537-4307-805E-D87880F559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32735" y="113290"/>
            <a:ext cx="2438232" cy="7538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82453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B375FCB-AEF4-49E6-AD13-592916BC5AEB}"/>
              </a:ext>
            </a:extLst>
          </p:cNvPr>
          <p:cNvPicPr>
            <a:picLocks noChangeAspect="1"/>
          </p:cNvPicPr>
          <p:nvPr/>
        </p:nvPicPr>
        <p:blipFill>
          <a:blip r:embed="rId2"/>
          <a:stretch>
            <a:fillRect/>
          </a:stretch>
        </p:blipFill>
        <p:spPr>
          <a:xfrm>
            <a:off x="1061564" y="264265"/>
            <a:ext cx="8634208" cy="1615580"/>
          </a:xfrm>
          <a:prstGeom prst="rect">
            <a:avLst/>
          </a:prstGeom>
        </p:spPr>
      </p:pic>
      <p:sp>
        <p:nvSpPr>
          <p:cNvPr id="3" name="Rectangle 2">
            <a:extLst>
              <a:ext uri="{FF2B5EF4-FFF2-40B4-BE49-F238E27FC236}">
                <a16:creationId xmlns:a16="http://schemas.microsoft.com/office/drawing/2014/main" id="{9F87823B-55B1-41E9-AD0D-95FA3FB7E27C}"/>
              </a:ext>
            </a:extLst>
          </p:cNvPr>
          <p:cNvSpPr/>
          <p:nvPr/>
        </p:nvSpPr>
        <p:spPr>
          <a:xfrm>
            <a:off x="2039006" y="2233302"/>
            <a:ext cx="7806559" cy="3785652"/>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en-IN" sz="1600" dirty="0"/>
              <a:t>&lt;!DOCTYPE html&gt;</a:t>
            </a:r>
          </a:p>
          <a:p>
            <a:r>
              <a:rPr lang="en-IN" sz="1600" dirty="0"/>
              <a:t>&lt;html&gt;</a:t>
            </a:r>
          </a:p>
          <a:p>
            <a:r>
              <a:rPr lang="en-IN" sz="1600" dirty="0"/>
              <a:t>&lt;head&gt;</a:t>
            </a:r>
          </a:p>
          <a:p>
            <a:r>
              <a:rPr lang="en-IN" sz="1600" dirty="0"/>
              <a:t>&lt;style&gt;</a:t>
            </a:r>
          </a:p>
          <a:p>
            <a:r>
              <a:rPr lang="en-IN" sz="1600" dirty="0"/>
              <a:t>h1::after {</a:t>
            </a:r>
          </a:p>
          <a:p>
            <a:r>
              <a:rPr lang="en-IN" sz="1600" dirty="0"/>
              <a:t>  content: </a:t>
            </a:r>
            <a:r>
              <a:rPr lang="en-IN" sz="1600" dirty="0" err="1"/>
              <a:t>url</a:t>
            </a:r>
            <a:r>
              <a:rPr lang="en-IN" sz="1600" dirty="0"/>
              <a:t>(smiley.gif);</a:t>
            </a:r>
          </a:p>
          <a:p>
            <a:r>
              <a:rPr lang="en-IN" sz="1600" dirty="0"/>
              <a:t>}</a:t>
            </a:r>
          </a:p>
          <a:p>
            <a:r>
              <a:rPr lang="en-IN" sz="1600" dirty="0"/>
              <a:t>&lt;/style&gt;</a:t>
            </a:r>
          </a:p>
          <a:p>
            <a:r>
              <a:rPr lang="en-IN" sz="1600" dirty="0"/>
              <a:t>&lt;/head&gt;</a:t>
            </a:r>
          </a:p>
          <a:p>
            <a:r>
              <a:rPr lang="en-IN" sz="1600" dirty="0"/>
              <a:t>&lt;body&gt;</a:t>
            </a:r>
          </a:p>
          <a:p>
            <a:r>
              <a:rPr lang="en-IN" sz="1600" dirty="0"/>
              <a:t>&lt;h1&gt;This is a heading&lt;/h1&gt;</a:t>
            </a:r>
          </a:p>
          <a:p>
            <a:r>
              <a:rPr lang="en-IN" sz="1600" dirty="0"/>
              <a:t>&lt;p&gt;The ::after pseudo-element inserts content after the content of an element.&lt;/p&gt;</a:t>
            </a:r>
          </a:p>
          <a:p>
            <a:r>
              <a:rPr lang="en-IN" sz="1600" dirty="0"/>
              <a:t>&lt;h1&gt;This is a heading&lt;/h1&gt;</a:t>
            </a:r>
          </a:p>
          <a:p>
            <a:r>
              <a:rPr lang="en-IN" sz="1600" dirty="0"/>
              <a:t>&lt;/body&gt;</a:t>
            </a:r>
          </a:p>
          <a:p>
            <a:r>
              <a:rPr lang="en-IN" sz="1600" dirty="0"/>
              <a:t>&lt;/html&gt;</a:t>
            </a:r>
          </a:p>
        </p:txBody>
      </p:sp>
    </p:spTree>
    <p:extLst>
      <p:ext uri="{BB962C8B-B14F-4D97-AF65-F5344CB8AC3E}">
        <p14:creationId xmlns:p14="http://schemas.microsoft.com/office/powerpoint/2010/main" val="100746786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A48D7BC-1208-4CF6-BB34-0869E37BE692}"/>
              </a:ext>
            </a:extLst>
          </p:cNvPr>
          <p:cNvPicPr>
            <a:picLocks noChangeAspect="1"/>
          </p:cNvPicPr>
          <p:nvPr/>
        </p:nvPicPr>
        <p:blipFill>
          <a:blip r:embed="rId2"/>
          <a:stretch>
            <a:fillRect/>
          </a:stretch>
        </p:blipFill>
        <p:spPr>
          <a:xfrm>
            <a:off x="1994329" y="2621452"/>
            <a:ext cx="7985244" cy="2360452"/>
          </a:xfrm>
          <a:prstGeom prst="rect">
            <a:avLst/>
          </a:prstGeom>
          <a:ln>
            <a:noFill/>
          </a:ln>
          <a:effectLst>
            <a:outerShdw blurRad="292100" dist="139700" dir="2700000" algn="tl" rotWithShape="0">
              <a:srgbClr val="333333">
                <a:alpha val="65000"/>
              </a:srgbClr>
            </a:outerShdw>
          </a:effectLst>
        </p:spPr>
      </p:pic>
      <p:sp>
        <p:nvSpPr>
          <p:cNvPr id="3" name="Rectangle 2">
            <a:extLst>
              <a:ext uri="{FF2B5EF4-FFF2-40B4-BE49-F238E27FC236}">
                <a16:creationId xmlns:a16="http://schemas.microsoft.com/office/drawing/2014/main" id="{4E8DBC3E-69F9-4392-91BB-F60AACC70C2E}"/>
              </a:ext>
            </a:extLst>
          </p:cNvPr>
          <p:cNvSpPr/>
          <p:nvPr/>
        </p:nvSpPr>
        <p:spPr>
          <a:xfrm>
            <a:off x="2593428" y="811924"/>
            <a:ext cx="3389586" cy="6936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4800" dirty="0"/>
              <a:t>OUTPUT</a:t>
            </a:r>
          </a:p>
        </p:txBody>
      </p:sp>
      <p:pic>
        <p:nvPicPr>
          <p:cNvPr id="4" name="Picture 3" descr="Distance Education Courses in Ludhiana | Dotway Educators">
            <a:extLst>
              <a:ext uri="{FF2B5EF4-FFF2-40B4-BE49-F238E27FC236}">
                <a16:creationId xmlns:a16="http://schemas.microsoft.com/office/drawing/2014/main" id="{DD7C8383-7251-4BE7-8DEF-119F200645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32735" y="113290"/>
            <a:ext cx="2438232" cy="7538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784505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D666A7B-4E7E-4038-84E7-460BE5AE2BBF}"/>
              </a:ext>
            </a:extLst>
          </p:cNvPr>
          <p:cNvPicPr>
            <a:picLocks noChangeAspect="1"/>
          </p:cNvPicPr>
          <p:nvPr/>
        </p:nvPicPr>
        <p:blipFill>
          <a:blip r:embed="rId2"/>
          <a:stretch>
            <a:fillRect/>
          </a:stretch>
        </p:blipFill>
        <p:spPr>
          <a:xfrm>
            <a:off x="681094" y="498126"/>
            <a:ext cx="5532599" cy="1463167"/>
          </a:xfrm>
          <a:prstGeom prst="rect">
            <a:avLst/>
          </a:prstGeom>
        </p:spPr>
      </p:pic>
      <p:sp>
        <p:nvSpPr>
          <p:cNvPr id="4" name="Rectangle 3">
            <a:extLst>
              <a:ext uri="{FF2B5EF4-FFF2-40B4-BE49-F238E27FC236}">
                <a16:creationId xmlns:a16="http://schemas.microsoft.com/office/drawing/2014/main" id="{44F8AE79-9803-4C8F-AF8A-F9A2334385BE}"/>
              </a:ext>
            </a:extLst>
          </p:cNvPr>
          <p:cNvSpPr/>
          <p:nvPr/>
        </p:nvSpPr>
        <p:spPr>
          <a:xfrm>
            <a:off x="7296807" y="882044"/>
            <a:ext cx="3415862" cy="4832092"/>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en-IN" sz="1400" dirty="0"/>
              <a:t>&lt;html&gt;</a:t>
            </a:r>
          </a:p>
          <a:p>
            <a:r>
              <a:rPr lang="en-IN" sz="1400" dirty="0"/>
              <a:t>&lt;head&gt;</a:t>
            </a:r>
          </a:p>
          <a:p>
            <a:r>
              <a:rPr lang="en-IN" sz="1400" dirty="0"/>
              <a:t>&lt;style&gt;</a:t>
            </a:r>
          </a:p>
          <a:p>
            <a:r>
              <a:rPr lang="en-IN" sz="1400" dirty="0"/>
              <a:t>::marker { </a:t>
            </a:r>
          </a:p>
          <a:p>
            <a:r>
              <a:rPr lang="en-IN" sz="1400" dirty="0"/>
              <a:t>  </a:t>
            </a:r>
            <a:r>
              <a:rPr lang="en-IN" sz="1400" dirty="0" err="1"/>
              <a:t>color</a:t>
            </a:r>
            <a:r>
              <a:rPr lang="en-IN" sz="1400" dirty="0"/>
              <a:t>: red;</a:t>
            </a:r>
          </a:p>
          <a:p>
            <a:r>
              <a:rPr lang="en-IN" sz="1400" dirty="0"/>
              <a:t>  font-size: 23px;</a:t>
            </a:r>
          </a:p>
          <a:p>
            <a:r>
              <a:rPr lang="en-IN" sz="1400" dirty="0"/>
              <a:t>}</a:t>
            </a:r>
          </a:p>
          <a:p>
            <a:r>
              <a:rPr lang="en-IN" sz="1400" dirty="0"/>
              <a:t>&lt;/style&gt;</a:t>
            </a:r>
          </a:p>
          <a:p>
            <a:r>
              <a:rPr lang="en-IN" sz="1400" dirty="0"/>
              <a:t>&lt;/head&gt;</a:t>
            </a:r>
          </a:p>
          <a:p>
            <a:r>
              <a:rPr lang="en-IN" sz="1400" dirty="0"/>
              <a:t>&lt;body&gt;</a:t>
            </a:r>
          </a:p>
          <a:p>
            <a:r>
              <a:rPr lang="en-IN" sz="1400" dirty="0"/>
              <a:t>&lt;ul&gt;</a:t>
            </a:r>
          </a:p>
          <a:p>
            <a:r>
              <a:rPr lang="en-IN" sz="1400" dirty="0"/>
              <a:t>  &lt;li&gt;Coffee&lt;/li&gt;</a:t>
            </a:r>
          </a:p>
          <a:p>
            <a:r>
              <a:rPr lang="en-IN" sz="1400" dirty="0"/>
              <a:t>  &lt;li&gt;Tea&lt;/li&gt;</a:t>
            </a:r>
          </a:p>
          <a:p>
            <a:r>
              <a:rPr lang="en-IN" sz="1400" dirty="0"/>
              <a:t>  &lt;li&gt;Milk&lt;/li&gt;</a:t>
            </a:r>
          </a:p>
          <a:p>
            <a:r>
              <a:rPr lang="en-IN" sz="1400" dirty="0"/>
              <a:t>&lt;/ul&gt;</a:t>
            </a:r>
          </a:p>
          <a:p>
            <a:r>
              <a:rPr lang="en-IN" sz="1400" dirty="0"/>
              <a:t>&lt;</a:t>
            </a:r>
            <a:r>
              <a:rPr lang="en-IN" sz="1400" dirty="0" err="1"/>
              <a:t>ol</a:t>
            </a:r>
            <a:r>
              <a:rPr lang="en-IN" sz="1400" dirty="0"/>
              <a:t>&gt;</a:t>
            </a:r>
          </a:p>
          <a:p>
            <a:r>
              <a:rPr lang="en-IN" sz="1400" dirty="0"/>
              <a:t>  &lt;li&gt;First&lt;/li&gt;</a:t>
            </a:r>
          </a:p>
          <a:p>
            <a:r>
              <a:rPr lang="en-IN" sz="1400" dirty="0"/>
              <a:t>  &lt;li&gt;Second&lt;/li&gt;</a:t>
            </a:r>
          </a:p>
          <a:p>
            <a:r>
              <a:rPr lang="en-IN" sz="1400" dirty="0"/>
              <a:t>  &lt;li&gt;Third&lt;/li&gt;</a:t>
            </a:r>
          </a:p>
          <a:p>
            <a:r>
              <a:rPr lang="en-IN" sz="1400" dirty="0"/>
              <a:t>&lt;/</a:t>
            </a:r>
            <a:r>
              <a:rPr lang="en-IN" sz="1400" dirty="0" err="1"/>
              <a:t>ol</a:t>
            </a:r>
            <a:r>
              <a:rPr lang="en-IN" sz="1400" dirty="0"/>
              <a:t>&gt;</a:t>
            </a:r>
          </a:p>
          <a:p>
            <a:r>
              <a:rPr lang="en-IN" sz="1400" dirty="0"/>
              <a:t>&lt;/body&gt;</a:t>
            </a:r>
          </a:p>
          <a:p>
            <a:r>
              <a:rPr lang="en-IN" sz="1400" dirty="0"/>
              <a:t>&lt;/html&gt;</a:t>
            </a:r>
          </a:p>
        </p:txBody>
      </p:sp>
      <p:pic>
        <p:nvPicPr>
          <p:cNvPr id="5" name="Picture 4">
            <a:extLst>
              <a:ext uri="{FF2B5EF4-FFF2-40B4-BE49-F238E27FC236}">
                <a16:creationId xmlns:a16="http://schemas.microsoft.com/office/drawing/2014/main" id="{8A139DDA-222A-4147-864A-3C40D3A3012F}"/>
              </a:ext>
            </a:extLst>
          </p:cNvPr>
          <p:cNvPicPr>
            <a:picLocks noChangeAspect="1"/>
          </p:cNvPicPr>
          <p:nvPr/>
        </p:nvPicPr>
        <p:blipFill>
          <a:blip r:embed="rId3"/>
          <a:stretch>
            <a:fillRect/>
          </a:stretch>
        </p:blipFill>
        <p:spPr>
          <a:xfrm>
            <a:off x="2460395" y="2987204"/>
            <a:ext cx="1737511" cy="227095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2664417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DFE1D84-FBAF-7271-80A5-755C5D3EA93B}"/>
              </a:ext>
            </a:extLst>
          </p:cNvPr>
          <p:cNvSpPr>
            <a:spLocks noGrp="1"/>
          </p:cNvSpPr>
          <p:nvPr>
            <p:ph idx="1"/>
          </p:nvPr>
        </p:nvSpPr>
        <p:spPr>
          <a:xfrm>
            <a:off x="446248" y="146842"/>
            <a:ext cx="11454063" cy="6400800"/>
          </a:xfrm>
        </p:spPr>
        <p:style>
          <a:lnRef idx="2">
            <a:schemeClr val="accent5"/>
          </a:lnRef>
          <a:fillRef idx="1">
            <a:schemeClr val="lt1"/>
          </a:fillRef>
          <a:effectRef idx="0">
            <a:schemeClr val="accent5"/>
          </a:effectRef>
          <a:fontRef idx="minor">
            <a:schemeClr val="dk1"/>
          </a:fontRef>
        </p:style>
        <p:txBody>
          <a:bodyPr>
            <a:normAutofit/>
          </a:bodyPr>
          <a:lstStyle/>
          <a:p>
            <a:pPr marL="0" indent="0">
              <a:buNone/>
            </a:pPr>
            <a:r>
              <a:rPr lang="en-US" b="1" dirty="0"/>
              <a:t>Syntax:</a:t>
            </a:r>
          </a:p>
          <a:p>
            <a:pPr marL="0" indent="0">
              <a:buNone/>
            </a:pPr>
            <a:r>
              <a:rPr lang="en-US" dirty="0">
                <a:solidFill>
                  <a:srgbClr val="FF0000"/>
                </a:solidFill>
              </a:rPr>
              <a:t>class1_selector class2_selector </a:t>
            </a:r>
            <a:r>
              <a:rPr lang="en-US" dirty="0" err="1">
                <a:solidFill>
                  <a:srgbClr val="FF0000"/>
                </a:solidFill>
              </a:rPr>
              <a:t>id_selector</a:t>
            </a:r>
            <a:r>
              <a:rPr lang="en-US" dirty="0">
                <a:solidFill>
                  <a:srgbClr val="FF0000"/>
                </a:solidFill>
              </a:rPr>
              <a:t>  {</a:t>
            </a:r>
          </a:p>
          <a:p>
            <a:pPr marL="0" indent="0">
              <a:buNone/>
            </a:pPr>
            <a:r>
              <a:rPr lang="en-US" dirty="0">
                <a:solidFill>
                  <a:srgbClr val="FF0000"/>
                </a:solidFill>
              </a:rPr>
              <a:t>  property: value; }</a:t>
            </a:r>
          </a:p>
          <a:p>
            <a:pPr marL="0" indent="0">
              <a:buNone/>
            </a:pPr>
            <a:endParaRPr lang="en-US" dirty="0">
              <a:solidFill>
                <a:srgbClr val="FF0000"/>
              </a:solidFill>
            </a:endParaRPr>
          </a:p>
          <a:p>
            <a:pPr marL="0" indent="0">
              <a:buNone/>
            </a:pPr>
            <a:r>
              <a:rPr lang="en-US" b="1" dirty="0"/>
              <a:t>Example</a:t>
            </a:r>
          </a:p>
          <a:p>
            <a:pPr marL="0" indent="0">
              <a:buNone/>
            </a:pPr>
            <a:r>
              <a:rPr lang="en-US" dirty="0"/>
              <a:t>table tr </a:t>
            </a:r>
            <a:r>
              <a:rPr lang="en-US" dirty="0" err="1"/>
              <a:t>th</a:t>
            </a:r>
            <a:r>
              <a:rPr lang="en-US" dirty="0"/>
              <a:t> {</a:t>
            </a:r>
          </a:p>
          <a:p>
            <a:pPr marL="0" indent="0">
              <a:buNone/>
            </a:pPr>
            <a:r>
              <a:rPr lang="en-US" dirty="0"/>
              <a:t>  </a:t>
            </a:r>
            <a:r>
              <a:rPr lang="en-US"/>
              <a:t>background-color:cyan;</a:t>
            </a:r>
            <a:endParaRPr lang="en-US" dirty="0"/>
          </a:p>
          <a:p>
            <a:pPr marL="0" indent="0">
              <a:buNone/>
            </a:pPr>
            <a:r>
              <a:rPr lang="en-US" dirty="0"/>
              <a:t>}</a:t>
            </a:r>
          </a:p>
          <a:p>
            <a:pPr marL="0" indent="0">
              <a:buNone/>
            </a:pPr>
            <a:endParaRPr lang="en-US" dirty="0"/>
          </a:p>
          <a:p>
            <a:pPr marL="0" indent="0">
              <a:buNone/>
            </a:pPr>
            <a:r>
              <a:rPr lang="en-US" b="1" dirty="0"/>
              <a:t>Approach:</a:t>
            </a:r>
          </a:p>
          <a:p>
            <a:r>
              <a:rPr lang="en-US" dirty="0"/>
              <a:t>Select the id/class selector &amp; </a:t>
            </a:r>
            <a:r>
              <a:rPr lang="en-US" dirty="0">
                <a:solidFill>
                  <a:srgbClr val="FF0000"/>
                </a:solidFill>
              </a:rPr>
              <a:t>add a space </a:t>
            </a:r>
            <a:r>
              <a:rPr lang="en-US" dirty="0"/>
              <a:t>to separate one from the other.</a:t>
            </a:r>
          </a:p>
          <a:p>
            <a:r>
              <a:rPr lang="en-US" dirty="0"/>
              <a:t>Add the style properties for the elements.</a:t>
            </a:r>
          </a:p>
          <a:p>
            <a:pPr marL="0" indent="0">
              <a:buNone/>
            </a:pPr>
            <a:r>
              <a:rPr lang="en-US" b="1" dirty="0"/>
              <a:t>Note: </a:t>
            </a:r>
            <a:r>
              <a:rPr lang="en-US" dirty="0"/>
              <a:t>Be specific with the order of nesting.</a:t>
            </a:r>
            <a:endParaRPr lang="en-IN" dirty="0"/>
          </a:p>
        </p:txBody>
      </p:sp>
      <p:pic>
        <p:nvPicPr>
          <p:cNvPr id="4" name="Picture 2" descr="Distance Education Courses in Ludhiana | Dotway Educators">
            <a:extLst>
              <a:ext uri="{FF2B5EF4-FFF2-40B4-BE49-F238E27FC236}">
                <a16:creationId xmlns:a16="http://schemas.microsoft.com/office/drawing/2014/main" id="{30F6B199-E2F3-41E5-B458-4E9CC05347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07805" y="310358"/>
            <a:ext cx="3021561" cy="1045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45608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409490F-323F-4188-877B-72488E328FB5}"/>
              </a:ext>
            </a:extLst>
          </p:cNvPr>
          <p:cNvPicPr>
            <a:picLocks noChangeAspect="1"/>
          </p:cNvPicPr>
          <p:nvPr/>
        </p:nvPicPr>
        <p:blipFill>
          <a:blip r:embed="rId2"/>
          <a:stretch>
            <a:fillRect/>
          </a:stretch>
        </p:blipFill>
        <p:spPr>
          <a:xfrm>
            <a:off x="330302" y="385773"/>
            <a:ext cx="7765291" cy="1506089"/>
          </a:xfrm>
          <a:prstGeom prst="rect">
            <a:avLst/>
          </a:prstGeom>
        </p:spPr>
      </p:pic>
      <p:sp>
        <p:nvSpPr>
          <p:cNvPr id="3" name="Rectangle 2">
            <a:extLst>
              <a:ext uri="{FF2B5EF4-FFF2-40B4-BE49-F238E27FC236}">
                <a16:creationId xmlns:a16="http://schemas.microsoft.com/office/drawing/2014/main" id="{85598B88-1507-4027-B002-296270696840}"/>
              </a:ext>
            </a:extLst>
          </p:cNvPr>
          <p:cNvSpPr/>
          <p:nvPr/>
        </p:nvSpPr>
        <p:spPr>
          <a:xfrm>
            <a:off x="7204841" y="1678064"/>
            <a:ext cx="4141767" cy="3785652"/>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en-IN" sz="1600" dirty="0"/>
              <a:t>&lt;html&gt;</a:t>
            </a:r>
          </a:p>
          <a:p>
            <a:r>
              <a:rPr lang="en-IN" sz="1600" dirty="0"/>
              <a:t>&lt;head&gt;</a:t>
            </a:r>
          </a:p>
          <a:p>
            <a:r>
              <a:rPr lang="en-IN" sz="1600" dirty="0"/>
              <a:t>&lt;style&gt;</a:t>
            </a:r>
          </a:p>
          <a:p>
            <a:r>
              <a:rPr lang="en-IN" sz="1600" dirty="0"/>
              <a:t>::selection {</a:t>
            </a:r>
          </a:p>
          <a:p>
            <a:r>
              <a:rPr lang="en-IN" sz="1600" dirty="0"/>
              <a:t>  </a:t>
            </a:r>
            <a:r>
              <a:rPr lang="en-IN" sz="1600" dirty="0" err="1"/>
              <a:t>color</a:t>
            </a:r>
            <a:r>
              <a:rPr lang="en-IN" sz="1600" dirty="0"/>
              <a:t>: red;</a:t>
            </a:r>
          </a:p>
          <a:p>
            <a:r>
              <a:rPr lang="en-IN" sz="1600" dirty="0"/>
              <a:t>  background: yellow;</a:t>
            </a:r>
          </a:p>
          <a:p>
            <a:r>
              <a:rPr lang="en-IN" sz="1600" dirty="0"/>
              <a:t>}</a:t>
            </a:r>
          </a:p>
          <a:p>
            <a:r>
              <a:rPr lang="en-IN" sz="1600" dirty="0"/>
              <a:t>&lt;/style&gt;</a:t>
            </a:r>
          </a:p>
          <a:p>
            <a:r>
              <a:rPr lang="en-IN" sz="1600" dirty="0"/>
              <a:t>&lt;/head&gt;</a:t>
            </a:r>
          </a:p>
          <a:p>
            <a:r>
              <a:rPr lang="en-IN" sz="1600" dirty="0"/>
              <a:t>&lt;body&gt;</a:t>
            </a:r>
          </a:p>
          <a:p>
            <a:r>
              <a:rPr lang="en-IN" sz="1600" dirty="0"/>
              <a:t>&lt;h1&gt;Select some text on this page:&lt;/h1&gt;</a:t>
            </a:r>
          </a:p>
          <a:p>
            <a:r>
              <a:rPr lang="en-IN" sz="1600" dirty="0"/>
              <a:t>&lt;p&gt;This is a paragraph.&lt;/p&gt;</a:t>
            </a:r>
          </a:p>
          <a:p>
            <a:r>
              <a:rPr lang="en-IN" sz="1600" dirty="0"/>
              <a:t>&lt;div&gt;This is some text in a div element.&lt;/div&gt;</a:t>
            </a:r>
          </a:p>
          <a:p>
            <a:r>
              <a:rPr lang="en-IN" sz="1600" dirty="0"/>
              <a:t>&lt;/body&gt;</a:t>
            </a:r>
          </a:p>
          <a:p>
            <a:r>
              <a:rPr lang="en-IN" sz="1600" dirty="0"/>
              <a:t>&lt;/html&gt;</a:t>
            </a:r>
          </a:p>
        </p:txBody>
      </p:sp>
      <p:pic>
        <p:nvPicPr>
          <p:cNvPr id="4" name="Picture 3">
            <a:extLst>
              <a:ext uri="{FF2B5EF4-FFF2-40B4-BE49-F238E27FC236}">
                <a16:creationId xmlns:a16="http://schemas.microsoft.com/office/drawing/2014/main" id="{B9222D3C-90EB-405E-9D33-CF7A60835654}"/>
              </a:ext>
            </a:extLst>
          </p:cNvPr>
          <p:cNvPicPr>
            <a:picLocks noChangeAspect="1"/>
          </p:cNvPicPr>
          <p:nvPr/>
        </p:nvPicPr>
        <p:blipFill>
          <a:blip r:embed="rId3"/>
          <a:stretch>
            <a:fillRect/>
          </a:stretch>
        </p:blipFill>
        <p:spPr>
          <a:xfrm>
            <a:off x="1500425" y="3160523"/>
            <a:ext cx="4534293" cy="1577477"/>
          </a:xfrm>
          <a:prstGeom prst="rect">
            <a:avLst/>
          </a:prstGeom>
          <a:ln>
            <a:noFill/>
          </a:ln>
          <a:effectLst>
            <a:outerShdw blurRad="292100" dist="139700" dir="2700000" algn="tl" rotWithShape="0">
              <a:srgbClr val="333333">
                <a:alpha val="65000"/>
              </a:srgbClr>
            </a:outerShdw>
          </a:effectLst>
        </p:spPr>
      </p:pic>
      <p:pic>
        <p:nvPicPr>
          <p:cNvPr id="5" name="Picture 4" descr="Distance Education Courses in Ludhiana | Dotway Educators">
            <a:extLst>
              <a:ext uri="{FF2B5EF4-FFF2-40B4-BE49-F238E27FC236}">
                <a16:creationId xmlns:a16="http://schemas.microsoft.com/office/drawing/2014/main" id="{74512930-7BCE-4BBA-BE83-C69033F5A00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32735" y="113290"/>
            <a:ext cx="2438232" cy="7538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442106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D3CAC29-7114-456B-9D6C-E7A9E0C3316F}"/>
              </a:ext>
            </a:extLst>
          </p:cNvPr>
          <p:cNvSpPr/>
          <p:nvPr/>
        </p:nvSpPr>
        <p:spPr>
          <a:xfrm>
            <a:off x="591207" y="1946050"/>
            <a:ext cx="10838793" cy="4154984"/>
          </a:xfrm>
          <a:prstGeom prst="rect">
            <a:avLst/>
          </a:prstGeom>
        </p:spPr>
        <p:txBody>
          <a:bodyPr wrap="square">
            <a:spAutoFit/>
          </a:bodyPr>
          <a:lstStyle/>
          <a:p>
            <a:pPr algn="just"/>
            <a:r>
              <a:rPr lang="en-US" sz="2400" dirty="0">
                <a:solidFill>
                  <a:srgbClr val="333333"/>
                </a:solidFill>
                <a:latin typeface="Times New Roman" panose="02020603050405020304" pitchFamily="18" charset="0"/>
                <a:cs typeface="Times New Roman" panose="02020603050405020304" pitchFamily="18" charset="0"/>
              </a:rPr>
              <a:t>A Navigation bar or navigation system comes under GUI that helps the visitors in accessing information. </a:t>
            </a:r>
          </a:p>
          <a:p>
            <a:pPr algn="just"/>
            <a:r>
              <a:rPr lang="en-US" sz="2400" dirty="0">
                <a:solidFill>
                  <a:srgbClr val="333333"/>
                </a:solidFill>
                <a:latin typeface="Times New Roman" panose="02020603050405020304" pitchFamily="18" charset="0"/>
                <a:cs typeface="Times New Roman" panose="02020603050405020304" pitchFamily="18" charset="0"/>
              </a:rPr>
              <a:t>It is the UI element on a webpage that includes links for the other sections of the website.</a:t>
            </a:r>
          </a:p>
          <a:p>
            <a:pPr algn="just"/>
            <a:r>
              <a:rPr lang="en-US" sz="2400" dirty="0">
                <a:solidFill>
                  <a:srgbClr val="333333"/>
                </a:solidFill>
                <a:latin typeface="Times New Roman" panose="02020603050405020304" pitchFamily="18" charset="0"/>
                <a:cs typeface="Times New Roman" panose="02020603050405020304" pitchFamily="18" charset="0"/>
              </a:rPr>
              <a:t>A navigation bar is mostly displayed on the top of the page in the form of a horizontal list of links. </a:t>
            </a:r>
          </a:p>
          <a:p>
            <a:pPr algn="just"/>
            <a:r>
              <a:rPr lang="en-US" sz="2400" dirty="0">
                <a:solidFill>
                  <a:srgbClr val="333333"/>
                </a:solidFill>
                <a:latin typeface="Times New Roman" panose="02020603050405020304" pitchFamily="18" charset="0"/>
                <a:cs typeface="Times New Roman" panose="02020603050405020304" pitchFamily="18" charset="0"/>
              </a:rPr>
              <a:t>It can be placed below the logo or the header, but it should always be placed before the main content of the webpage.</a:t>
            </a:r>
          </a:p>
          <a:p>
            <a:pPr algn="just"/>
            <a:r>
              <a:rPr lang="en-US" sz="2400" dirty="0">
                <a:solidFill>
                  <a:srgbClr val="333333"/>
                </a:solidFill>
                <a:latin typeface="Times New Roman" panose="02020603050405020304" pitchFamily="18" charset="0"/>
                <a:cs typeface="Times New Roman" panose="02020603050405020304" pitchFamily="18" charset="0"/>
              </a:rPr>
              <a:t>It is important for a website to have easy-to-use navigation. </a:t>
            </a:r>
          </a:p>
          <a:p>
            <a:pPr algn="just"/>
            <a:r>
              <a:rPr lang="en-US" sz="2400" dirty="0">
                <a:solidFill>
                  <a:srgbClr val="333333"/>
                </a:solidFill>
                <a:latin typeface="Times New Roman" panose="02020603050405020304" pitchFamily="18" charset="0"/>
                <a:cs typeface="Times New Roman" panose="02020603050405020304" pitchFamily="18" charset="0"/>
              </a:rPr>
              <a:t>It plays an important role in the website as it allows the visitors to visit any section quickly.</a:t>
            </a:r>
            <a:endParaRPr lang="en-US" sz="2400" b="0" i="0" dirty="0">
              <a:solidFill>
                <a:srgbClr val="333333"/>
              </a:solidFill>
              <a:effectLst/>
              <a:latin typeface="Times New Roman" panose="02020603050405020304" pitchFamily="18" charset="0"/>
              <a:cs typeface="Times New Roman" panose="02020603050405020304" pitchFamily="18" charset="0"/>
            </a:endParaRPr>
          </a:p>
        </p:txBody>
      </p:sp>
      <p:sp>
        <p:nvSpPr>
          <p:cNvPr id="3" name="Rectangle 2">
            <a:extLst>
              <a:ext uri="{FF2B5EF4-FFF2-40B4-BE49-F238E27FC236}">
                <a16:creationId xmlns:a16="http://schemas.microsoft.com/office/drawing/2014/main" id="{186522CD-08E0-4B8A-BBD3-977736859EAD}"/>
              </a:ext>
            </a:extLst>
          </p:cNvPr>
          <p:cNvSpPr/>
          <p:nvPr/>
        </p:nvSpPr>
        <p:spPr>
          <a:xfrm>
            <a:off x="591207" y="670035"/>
            <a:ext cx="5754414" cy="6936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600" dirty="0"/>
              <a:t>NAVIGATION BAR IN CSS</a:t>
            </a:r>
          </a:p>
        </p:txBody>
      </p:sp>
      <p:pic>
        <p:nvPicPr>
          <p:cNvPr id="4" name="Picture 2" descr="Distance Education Courses in Ludhiana | Dotway Educators">
            <a:extLst>
              <a:ext uri="{FF2B5EF4-FFF2-40B4-BE49-F238E27FC236}">
                <a16:creationId xmlns:a16="http://schemas.microsoft.com/office/drawing/2014/main" id="{90EDDA42-0D64-419A-BA4D-FF1B639D33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32735" y="113290"/>
            <a:ext cx="2438232" cy="7538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382721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4B4390E-2798-4162-8E6C-7E6939B995F0}"/>
              </a:ext>
            </a:extLst>
          </p:cNvPr>
          <p:cNvSpPr/>
          <p:nvPr/>
        </p:nvSpPr>
        <p:spPr>
          <a:xfrm>
            <a:off x="457200" y="500282"/>
            <a:ext cx="5638800" cy="6186309"/>
          </a:xfrm>
          <a:prstGeom prst="rect">
            <a:avLst/>
          </a:prstGeom>
        </p:spPr>
        <p:txBody>
          <a:bodyPr wrap="square">
            <a:spAutoFit/>
          </a:bodyPr>
          <a:lstStyle/>
          <a:p>
            <a:r>
              <a:rPr lang="en-IN" dirty="0"/>
              <a:t>&lt;!DOCTYPE html&gt;</a:t>
            </a:r>
          </a:p>
          <a:p>
            <a:r>
              <a:rPr lang="en-IN" dirty="0"/>
              <a:t>&lt;html&gt;</a:t>
            </a:r>
          </a:p>
          <a:p>
            <a:r>
              <a:rPr lang="en-IN" dirty="0"/>
              <a:t>&lt;head&gt;</a:t>
            </a:r>
          </a:p>
          <a:p>
            <a:r>
              <a:rPr lang="en-IN" dirty="0"/>
              <a:t>&lt;meta name="viewport" content="width=device-width, initial-scale=1"&gt;</a:t>
            </a:r>
          </a:p>
          <a:p>
            <a:r>
              <a:rPr lang="en-IN" dirty="0"/>
              <a:t>&lt;style&gt;</a:t>
            </a:r>
          </a:p>
          <a:p>
            <a:r>
              <a:rPr lang="en-IN" dirty="0"/>
              <a:t>body {</a:t>
            </a:r>
          </a:p>
          <a:p>
            <a:r>
              <a:rPr lang="en-IN" dirty="0"/>
              <a:t>  margin: 0;</a:t>
            </a:r>
          </a:p>
          <a:p>
            <a:r>
              <a:rPr lang="en-IN" dirty="0"/>
              <a:t>  font-family: Arial, Helvetica, sans-serif;</a:t>
            </a:r>
          </a:p>
          <a:p>
            <a:r>
              <a:rPr lang="en-IN" dirty="0"/>
              <a:t>}</a:t>
            </a:r>
          </a:p>
          <a:p>
            <a:r>
              <a:rPr lang="en-IN" dirty="0"/>
              <a:t>.</a:t>
            </a:r>
            <a:r>
              <a:rPr lang="en-IN" dirty="0" err="1"/>
              <a:t>topnav</a:t>
            </a:r>
            <a:r>
              <a:rPr lang="en-IN" dirty="0"/>
              <a:t> {</a:t>
            </a:r>
          </a:p>
          <a:p>
            <a:r>
              <a:rPr lang="en-IN" dirty="0"/>
              <a:t>  overflow: hidden;</a:t>
            </a:r>
          </a:p>
          <a:p>
            <a:r>
              <a:rPr lang="en-IN" dirty="0"/>
              <a:t>  background-</a:t>
            </a:r>
            <a:r>
              <a:rPr lang="en-IN" dirty="0" err="1"/>
              <a:t>color</a:t>
            </a:r>
            <a:r>
              <a:rPr lang="en-IN" dirty="0"/>
              <a:t>: #333;</a:t>
            </a:r>
          </a:p>
          <a:p>
            <a:r>
              <a:rPr lang="en-IN" dirty="0"/>
              <a:t>}</a:t>
            </a:r>
          </a:p>
          <a:p>
            <a:r>
              <a:rPr lang="en-IN" dirty="0"/>
              <a:t>.</a:t>
            </a:r>
            <a:r>
              <a:rPr lang="en-IN" dirty="0" err="1"/>
              <a:t>topnav</a:t>
            </a:r>
            <a:r>
              <a:rPr lang="en-IN" dirty="0"/>
              <a:t> a {</a:t>
            </a:r>
          </a:p>
          <a:p>
            <a:r>
              <a:rPr lang="en-IN" dirty="0"/>
              <a:t>  float: left;</a:t>
            </a:r>
          </a:p>
          <a:p>
            <a:r>
              <a:rPr lang="en-IN" dirty="0"/>
              <a:t>  </a:t>
            </a:r>
            <a:r>
              <a:rPr lang="en-IN" dirty="0" err="1"/>
              <a:t>color</a:t>
            </a:r>
            <a:r>
              <a:rPr lang="en-IN" dirty="0"/>
              <a:t>: #f2f2f2;</a:t>
            </a:r>
          </a:p>
          <a:p>
            <a:r>
              <a:rPr lang="en-IN" dirty="0"/>
              <a:t>  text-align: </a:t>
            </a:r>
            <a:r>
              <a:rPr lang="en-IN" dirty="0" err="1"/>
              <a:t>center</a:t>
            </a:r>
            <a:r>
              <a:rPr lang="en-IN" dirty="0"/>
              <a:t>;</a:t>
            </a:r>
          </a:p>
          <a:p>
            <a:r>
              <a:rPr lang="en-IN" dirty="0"/>
              <a:t>  padding: 14px 16px;</a:t>
            </a:r>
          </a:p>
          <a:p>
            <a:r>
              <a:rPr lang="en-IN" dirty="0"/>
              <a:t>  text-decoration: none;</a:t>
            </a:r>
          </a:p>
          <a:p>
            <a:r>
              <a:rPr lang="en-IN" dirty="0"/>
              <a:t>  font-size: 17px;</a:t>
            </a:r>
          </a:p>
          <a:p>
            <a:r>
              <a:rPr lang="en-IN" dirty="0"/>
              <a:t>}</a:t>
            </a:r>
          </a:p>
        </p:txBody>
      </p:sp>
      <p:sp>
        <p:nvSpPr>
          <p:cNvPr id="3" name="Rectangle 2">
            <a:extLst>
              <a:ext uri="{FF2B5EF4-FFF2-40B4-BE49-F238E27FC236}">
                <a16:creationId xmlns:a16="http://schemas.microsoft.com/office/drawing/2014/main" id="{F7765FB0-0A6E-46D1-8C89-402D7ED76BE9}"/>
              </a:ext>
            </a:extLst>
          </p:cNvPr>
          <p:cNvSpPr/>
          <p:nvPr/>
        </p:nvSpPr>
        <p:spPr>
          <a:xfrm>
            <a:off x="6256283" y="1062162"/>
            <a:ext cx="5339255" cy="5078313"/>
          </a:xfrm>
          <a:prstGeom prst="rect">
            <a:avLst/>
          </a:prstGeom>
        </p:spPr>
        <p:txBody>
          <a:bodyPr wrap="square">
            <a:spAutoFit/>
          </a:bodyPr>
          <a:lstStyle/>
          <a:p>
            <a:r>
              <a:rPr lang="en-IN" dirty="0"/>
              <a:t>&lt;/style&gt;</a:t>
            </a:r>
          </a:p>
          <a:p>
            <a:r>
              <a:rPr lang="en-IN" dirty="0"/>
              <a:t>&lt;/head&gt;</a:t>
            </a:r>
          </a:p>
          <a:p>
            <a:r>
              <a:rPr lang="en-IN" dirty="0"/>
              <a:t>&lt;body&gt;</a:t>
            </a:r>
          </a:p>
          <a:p>
            <a:endParaRPr lang="en-IN" dirty="0"/>
          </a:p>
          <a:p>
            <a:r>
              <a:rPr lang="en-IN" dirty="0"/>
              <a:t>&lt;div class="</a:t>
            </a:r>
            <a:r>
              <a:rPr lang="en-IN" dirty="0" err="1"/>
              <a:t>topnav</a:t>
            </a:r>
            <a:r>
              <a:rPr lang="en-IN" dirty="0"/>
              <a:t>"&gt;</a:t>
            </a:r>
          </a:p>
          <a:p>
            <a:r>
              <a:rPr lang="en-IN" dirty="0"/>
              <a:t>  &lt;a class="active" </a:t>
            </a:r>
            <a:r>
              <a:rPr lang="en-IN" dirty="0" err="1"/>
              <a:t>href</a:t>
            </a:r>
            <a:r>
              <a:rPr lang="en-IN" dirty="0"/>
              <a:t>="#home"&gt;Home&lt;/a&gt;</a:t>
            </a:r>
          </a:p>
          <a:p>
            <a:r>
              <a:rPr lang="en-IN" dirty="0"/>
              <a:t>  &lt;a </a:t>
            </a:r>
            <a:r>
              <a:rPr lang="en-IN" dirty="0" err="1"/>
              <a:t>href</a:t>
            </a:r>
            <a:r>
              <a:rPr lang="en-IN" dirty="0"/>
              <a:t>="#news"&gt;News&lt;/a&gt;</a:t>
            </a:r>
          </a:p>
          <a:p>
            <a:r>
              <a:rPr lang="en-IN" dirty="0"/>
              <a:t>  &lt;a </a:t>
            </a:r>
            <a:r>
              <a:rPr lang="en-IN" dirty="0" err="1"/>
              <a:t>href</a:t>
            </a:r>
            <a:r>
              <a:rPr lang="en-IN" dirty="0"/>
              <a:t>="#contact"&gt;Contact&lt;/a&gt;</a:t>
            </a:r>
          </a:p>
          <a:p>
            <a:r>
              <a:rPr lang="en-IN" dirty="0"/>
              <a:t>  &lt;a </a:t>
            </a:r>
            <a:r>
              <a:rPr lang="en-IN" dirty="0" err="1"/>
              <a:t>href</a:t>
            </a:r>
            <a:r>
              <a:rPr lang="en-IN" dirty="0"/>
              <a:t>="#about"&gt;About&lt;/a&gt;</a:t>
            </a:r>
          </a:p>
          <a:p>
            <a:r>
              <a:rPr lang="en-IN" dirty="0"/>
              <a:t>&lt;/div&gt;</a:t>
            </a:r>
          </a:p>
          <a:p>
            <a:endParaRPr lang="en-IN" dirty="0"/>
          </a:p>
          <a:p>
            <a:r>
              <a:rPr lang="en-IN" dirty="0"/>
              <a:t>&lt;div style="padding-left:16px"&gt;</a:t>
            </a:r>
          </a:p>
          <a:p>
            <a:r>
              <a:rPr lang="en-IN" dirty="0"/>
              <a:t>  &lt;h2&gt;Top Navigation Example&lt;/h2&gt;</a:t>
            </a:r>
          </a:p>
          <a:p>
            <a:r>
              <a:rPr lang="en-IN" dirty="0"/>
              <a:t>  &lt;p&gt;Some content..&lt;/p&gt;</a:t>
            </a:r>
          </a:p>
          <a:p>
            <a:r>
              <a:rPr lang="en-IN" dirty="0"/>
              <a:t>&lt;/div&gt;</a:t>
            </a:r>
          </a:p>
          <a:p>
            <a:endParaRPr lang="en-IN" dirty="0"/>
          </a:p>
          <a:p>
            <a:r>
              <a:rPr lang="en-IN" dirty="0"/>
              <a:t>&lt;/body&gt;</a:t>
            </a:r>
          </a:p>
          <a:p>
            <a:r>
              <a:rPr lang="en-IN" dirty="0"/>
              <a:t>&lt;/html&gt;</a:t>
            </a:r>
          </a:p>
        </p:txBody>
      </p:sp>
      <p:pic>
        <p:nvPicPr>
          <p:cNvPr id="4" name="Picture 2" descr="Distance Education Courses in Ludhiana | Dotway Educators">
            <a:extLst>
              <a:ext uri="{FF2B5EF4-FFF2-40B4-BE49-F238E27FC236}">
                <a16:creationId xmlns:a16="http://schemas.microsoft.com/office/drawing/2014/main" id="{8F7090F0-5A1F-4A27-9448-73D36FA7D4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32735" y="113290"/>
            <a:ext cx="2438232" cy="7538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90655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3FFF908-E3CE-4E2B-A22D-4ACAEECBCFF0}"/>
              </a:ext>
            </a:extLst>
          </p:cNvPr>
          <p:cNvPicPr>
            <a:picLocks noChangeAspect="1"/>
          </p:cNvPicPr>
          <p:nvPr/>
        </p:nvPicPr>
        <p:blipFill>
          <a:blip r:embed="rId2"/>
          <a:stretch>
            <a:fillRect/>
          </a:stretch>
        </p:blipFill>
        <p:spPr>
          <a:xfrm>
            <a:off x="1481960" y="2561896"/>
            <a:ext cx="8805040" cy="2716889"/>
          </a:xfrm>
          <a:prstGeom prst="rect">
            <a:avLst/>
          </a:prstGeom>
          <a:ln>
            <a:noFill/>
          </a:ln>
          <a:effectLst>
            <a:outerShdw blurRad="292100" dist="139700" dir="2700000" algn="tl" rotWithShape="0">
              <a:srgbClr val="333333">
                <a:alpha val="65000"/>
              </a:srgbClr>
            </a:outerShdw>
          </a:effectLst>
        </p:spPr>
      </p:pic>
      <p:sp>
        <p:nvSpPr>
          <p:cNvPr id="3" name="Rectangle 2">
            <a:extLst>
              <a:ext uri="{FF2B5EF4-FFF2-40B4-BE49-F238E27FC236}">
                <a16:creationId xmlns:a16="http://schemas.microsoft.com/office/drawing/2014/main" id="{4B239FF7-A637-459D-BA70-3B295AE4BB26}"/>
              </a:ext>
            </a:extLst>
          </p:cNvPr>
          <p:cNvSpPr/>
          <p:nvPr/>
        </p:nvSpPr>
        <p:spPr>
          <a:xfrm>
            <a:off x="1623848" y="890752"/>
            <a:ext cx="6101255" cy="6621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4400" dirty="0"/>
              <a:t>OUTPUT</a:t>
            </a:r>
          </a:p>
        </p:txBody>
      </p:sp>
      <p:pic>
        <p:nvPicPr>
          <p:cNvPr id="4" name="Picture 2" descr="Distance Education Courses in Ludhiana | Dotway Educators">
            <a:extLst>
              <a:ext uri="{FF2B5EF4-FFF2-40B4-BE49-F238E27FC236}">
                <a16:creationId xmlns:a16="http://schemas.microsoft.com/office/drawing/2014/main" id="{031FA3FE-1511-49F4-9C0E-D5F4D01B63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32735" y="113290"/>
            <a:ext cx="2438232" cy="7538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131822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A09E25C-E484-49BE-82DB-A086F1EABE1F}"/>
              </a:ext>
            </a:extLst>
          </p:cNvPr>
          <p:cNvPicPr>
            <a:picLocks noChangeAspect="1"/>
          </p:cNvPicPr>
          <p:nvPr/>
        </p:nvPicPr>
        <p:blipFill>
          <a:blip r:embed="rId2"/>
          <a:stretch>
            <a:fillRect/>
          </a:stretch>
        </p:blipFill>
        <p:spPr>
          <a:xfrm>
            <a:off x="712003" y="365494"/>
            <a:ext cx="10767993" cy="6127011"/>
          </a:xfrm>
          <a:prstGeom prst="rect">
            <a:avLst/>
          </a:prstGeom>
        </p:spPr>
      </p:pic>
      <p:pic>
        <p:nvPicPr>
          <p:cNvPr id="3" name="Picture 2" descr="Distance Education Courses in Ludhiana | Dotway Educators">
            <a:extLst>
              <a:ext uri="{FF2B5EF4-FFF2-40B4-BE49-F238E27FC236}">
                <a16:creationId xmlns:a16="http://schemas.microsoft.com/office/drawing/2014/main" id="{F524914C-7277-4DE5-81AF-C08C7BAFD8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32735" y="113290"/>
            <a:ext cx="2438232" cy="7538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642856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E651C06-9E29-45B0-A3CC-ECEBE4904EF1}"/>
              </a:ext>
            </a:extLst>
          </p:cNvPr>
          <p:cNvPicPr>
            <a:picLocks noChangeAspect="1"/>
          </p:cNvPicPr>
          <p:nvPr/>
        </p:nvPicPr>
        <p:blipFill>
          <a:blip r:embed="rId2"/>
          <a:stretch>
            <a:fillRect/>
          </a:stretch>
        </p:blipFill>
        <p:spPr>
          <a:xfrm>
            <a:off x="677710" y="224512"/>
            <a:ext cx="10836579" cy="6408975"/>
          </a:xfrm>
          <a:prstGeom prst="rect">
            <a:avLst/>
          </a:prstGeom>
        </p:spPr>
      </p:pic>
      <p:pic>
        <p:nvPicPr>
          <p:cNvPr id="3" name="Picture 2" descr="Distance Education Courses in Ludhiana | Dotway Educators">
            <a:extLst>
              <a:ext uri="{FF2B5EF4-FFF2-40B4-BE49-F238E27FC236}">
                <a16:creationId xmlns:a16="http://schemas.microsoft.com/office/drawing/2014/main" id="{C581731F-E4DA-4FC0-8AD7-230D9F82CC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32735" y="113290"/>
            <a:ext cx="2438232" cy="7538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593529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E69E5C99-E3A3-4B4B-AC76-AD9B1BA51389}"/>
              </a:ext>
            </a:extLst>
          </p:cNvPr>
          <p:cNvSpPr/>
          <p:nvPr/>
        </p:nvSpPr>
        <p:spPr>
          <a:xfrm>
            <a:off x="1891862" y="1844566"/>
            <a:ext cx="7859110" cy="235694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6000" dirty="0"/>
              <a:t>IMAGE GALLERY</a:t>
            </a:r>
          </a:p>
        </p:txBody>
      </p:sp>
      <p:pic>
        <p:nvPicPr>
          <p:cNvPr id="3" name="Picture 2" descr="Distance Education Courses in Ludhiana | Dotway Educators">
            <a:extLst>
              <a:ext uri="{FF2B5EF4-FFF2-40B4-BE49-F238E27FC236}">
                <a16:creationId xmlns:a16="http://schemas.microsoft.com/office/drawing/2014/main" id="{CADFBDED-D5AE-41E6-A6E1-1B3AD9C5A45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32735" y="113290"/>
            <a:ext cx="2438232" cy="7538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065094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1772D43-B2E4-4DEC-90A7-EBE253135473}"/>
              </a:ext>
            </a:extLst>
          </p:cNvPr>
          <p:cNvSpPr/>
          <p:nvPr/>
        </p:nvSpPr>
        <p:spPr>
          <a:xfrm>
            <a:off x="536028" y="612844"/>
            <a:ext cx="5559972" cy="5632311"/>
          </a:xfrm>
          <a:prstGeom prst="rect">
            <a:avLst/>
          </a:prstGeom>
        </p:spPr>
        <p:txBody>
          <a:bodyPr wrap="square">
            <a:spAutoFit/>
          </a:bodyPr>
          <a:lstStyle/>
          <a:p>
            <a:r>
              <a:rPr lang="en-IN" dirty="0"/>
              <a:t>&lt;!DOCTYPE html&gt;</a:t>
            </a:r>
          </a:p>
          <a:p>
            <a:r>
              <a:rPr lang="en-IN" dirty="0"/>
              <a:t>&lt;html&gt;</a:t>
            </a:r>
          </a:p>
          <a:p>
            <a:r>
              <a:rPr lang="en-IN" dirty="0"/>
              <a:t>&lt;head&gt;</a:t>
            </a:r>
          </a:p>
          <a:p>
            <a:r>
              <a:rPr lang="en-IN" dirty="0"/>
              <a:t>&lt;style&gt;</a:t>
            </a:r>
          </a:p>
          <a:p>
            <a:r>
              <a:rPr lang="en-IN" dirty="0"/>
              <a:t>* {</a:t>
            </a:r>
          </a:p>
          <a:p>
            <a:r>
              <a:rPr lang="en-IN" dirty="0"/>
              <a:t>  box-sizing: border-box;</a:t>
            </a:r>
          </a:p>
          <a:p>
            <a:r>
              <a:rPr lang="en-IN" dirty="0"/>
              <a:t>}</a:t>
            </a:r>
          </a:p>
          <a:p>
            <a:endParaRPr lang="en-IN" dirty="0"/>
          </a:p>
          <a:p>
            <a:r>
              <a:rPr lang="en-IN" dirty="0"/>
              <a:t>.column {</a:t>
            </a:r>
          </a:p>
          <a:p>
            <a:r>
              <a:rPr lang="en-IN" dirty="0"/>
              <a:t>  float: left;</a:t>
            </a:r>
          </a:p>
          <a:p>
            <a:r>
              <a:rPr lang="en-IN" dirty="0"/>
              <a:t>  width: 33.33%;</a:t>
            </a:r>
          </a:p>
          <a:p>
            <a:r>
              <a:rPr lang="en-IN" dirty="0"/>
              <a:t>  padding: 5px;</a:t>
            </a:r>
          </a:p>
          <a:p>
            <a:r>
              <a:rPr lang="en-IN" dirty="0"/>
              <a:t>}</a:t>
            </a:r>
          </a:p>
          <a:p>
            <a:r>
              <a:rPr lang="en-IN" dirty="0"/>
              <a:t>&lt;/style&gt;</a:t>
            </a:r>
          </a:p>
          <a:p>
            <a:r>
              <a:rPr lang="en-IN" dirty="0"/>
              <a:t>&lt;/head&gt;</a:t>
            </a:r>
          </a:p>
          <a:p>
            <a:r>
              <a:rPr lang="en-IN" dirty="0"/>
              <a:t>&lt;body&gt;</a:t>
            </a:r>
          </a:p>
          <a:p>
            <a:endParaRPr lang="en-IN" dirty="0"/>
          </a:p>
          <a:p>
            <a:r>
              <a:rPr lang="en-IN" dirty="0"/>
              <a:t>&lt;h2&gt;Images Side by Side&lt;/h2&gt;</a:t>
            </a:r>
          </a:p>
          <a:p>
            <a:r>
              <a:rPr lang="en-IN" dirty="0"/>
              <a:t>&lt;p&gt;How to create side-by-side images with the CSS float property:&lt;/p&gt;</a:t>
            </a:r>
          </a:p>
        </p:txBody>
      </p:sp>
      <p:sp>
        <p:nvSpPr>
          <p:cNvPr id="3" name="Rectangle 2">
            <a:extLst>
              <a:ext uri="{FF2B5EF4-FFF2-40B4-BE49-F238E27FC236}">
                <a16:creationId xmlns:a16="http://schemas.microsoft.com/office/drawing/2014/main" id="{E4725D9E-F1A9-4B03-AF33-A23DEE6415C1}"/>
              </a:ext>
            </a:extLst>
          </p:cNvPr>
          <p:cNvSpPr/>
          <p:nvPr/>
        </p:nvSpPr>
        <p:spPr>
          <a:xfrm>
            <a:off x="6314093" y="919087"/>
            <a:ext cx="5016062" cy="4801314"/>
          </a:xfrm>
          <a:prstGeom prst="rect">
            <a:avLst/>
          </a:prstGeom>
        </p:spPr>
        <p:txBody>
          <a:bodyPr wrap="square">
            <a:spAutoFit/>
          </a:bodyPr>
          <a:lstStyle/>
          <a:p>
            <a:r>
              <a:rPr lang="en-IN" dirty="0"/>
              <a:t>&lt;div class="row"&gt;</a:t>
            </a:r>
          </a:p>
          <a:p>
            <a:r>
              <a:rPr lang="en-IN" dirty="0"/>
              <a:t>  &lt;div class="column"&gt;</a:t>
            </a:r>
          </a:p>
          <a:p>
            <a:r>
              <a:rPr lang="en-IN" dirty="0"/>
              <a:t>    &lt;</a:t>
            </a:r>
            <a:r>
              <a:rPr lang="en-IN" dirty="0" err="1"/>
              <a:t>img</a:t>
            </a:r>
            <a:r>
              <a:rPr lang="en-IN" dirty="0"/>
              <a:t> </a:t>
            </a:r>
            <a:r>
              <a:rPr lang="en-IN" dirty="0" err="1"/>
              <a:t>src</a:t>
            </a:r>
            <a:r>
              <a:rPr lang="en-IN" dirty="0"/>
              <a:t>="img_snow.jpg" alt="Snow" style="width:100%"&gt;</a:t>
            </a:r>
          </a:p>
          <a:p>
            <a:r>
              <a:rPr lang="en-IN" dirty="0"/>
              <a:t>  &lt;/div&gt;</a:t>
            </a:r>
          </a:p>
          <a:p>
            <a:r>
              <a:rPr lang="en-IN" dirty="0"/>
              <a:t>  &lt;div class="column"&gt;</a:t>
            </a:r>
          </a:p>
          <a:p>
            <a:r>
              <a:rPr lang="en-IN" dirty="0"/>
              <a:t>    &lt;</a:t>
            </a:r>
            <a:r>
              <a:rPr lang="en-IN" dirty="0" err="1"/>
              <a:t>img</a:t>
            </a:r>
            <a:r>
              <a:rPr lang="en-IN" dirty="0"/>
              <a:t> </a:t>
            </a:r>
            <a:r>
              <a:rPr lang="en-IN" dirty="0" err="1"/>
              <a:t>src</a:t>
            </a:r>
            <a:r>
              <a:rPr lang="en-IN" dirty="0"/>
              <a:t>="img_forest.jpg" alt="Forest" style="width:100%"&gt;</a:t>
            </a:r>
          </a:p>
          <a:p>
            <a:r>
              <a:rPr lang="en-IN" dirty="0"/>
              <a:t>  &lt;/div&gt;</a:t>
            </a:r>
          </a:p>
          <a:p>
            <a:r>
              <a:rPr lang="en-IN" dirty="0"/>
              <a:t>  &lt;div class="column"&gt;</a:t>
            </a:r>
          </a:p>
          <a:p>
            <a:r>
              <a:rPr lang="en-IN" dirty="0"/>
              <a:t>    &lt;</a:t>
            </a:r>
            <a:r>
              <a:rPr lang="en-IN" dirty="0" err="1"/>
              <a:t>img</a:t>
            </a:r>
            <a:r>
              <a:rPr lang="en-IN" dirty="0"/>
              <a:t> </a:t>
            </a:r>
            <a:r>
              <a:rPr lang="en-IN" dirty="0" err="1"/>
              <a:t>src</a:t>
            </a:r>
            <a:r>
              <a:rPr lang="en-IN" dirty="0"/>
              <a:t>="img_mountains.jpg" alt="Mountains" style="width:100%"&gt;</a:t>
            </a:r>
          </a:p>
          <a:p>
            <a:r>
              <a:rPr lang="en-IN" dirty="0"/>
              <a:t>  &lt;/div&gt;</a:t>
            </a:r>
          </a:p>
          <a:p>
            <a:r>
              <a:rPr lang="en-IN" dirty="0"/>
              <a:t>&lt;/div&gt;</a:t>
            </a:r>
          </a:p>
          <a:p>
            <a:endParaRPr lang="en-IN" dirty="0"/>
          </a:p>
          <a:p>
            <a:r>
              <a:rPr lang="en-IN" dirty="0"/>
              <a:t>&lt;/body&gt;</a:t>
            </a:r>
          </a:p>
          <a:p>
            <a:r>
              <a:rPr lang="en-IN" dirty="0"/>
              <a:t>&lt;/html&gt;</a:t>
            </a:r>
          </a:p>
        </p:txBody>
      </p:sp>
      <p:pic>
        <p:nvPicPr>
          <p:cNvPr id="4" name="Picture 3" descr="Distance Education Courses in Ludhiana | Dotway Educators">
            <a:extLst>
              <a:ext uri="{FF2B5EF4-FFF2-40B4-BE49-F238E27FC236}">
                <a16:creationId xmlns:a16="http://schemas.microsoft.com/office/drawing/2014/main" id="{6CD293A6-407B-41EC-AB1F-1D15075468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32735" y="113290"/>
            <a:ext cx="2438232" cy="7538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939572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CECFE45-3E54-4B66-80F7-5F99C40A13C3}"/>
              </a:ext>
            </a:extLst>
          </p:cNvPr>
          <p:cNvPicPr>
            <a:picLocks noChangeAspect="1"/>
          </p:cNvPicPr>
          <p:nvPr/>
        </p:nvPicPr>
        <p:blipFill>
          <a:blip r:embed="rId2"/>
          <a:stretch>
            <a:fillRect/>
          </a:stretch>
        </p:blipFill>
        <p:spPr>
          <a:xfrm>
            <a:off x="1694793" y="1927730"/>
            <a:ext cx="8150773" cy="3002540"/>
          </a:xfrm>
          <a:prstGeom prst="rect">
            <a:avLst/>
          </a:prstGeom>
          <a:ln>
            <a:noFill/>
          </a:ln>
          <a:effectLst>
            <a:outerShdw blurRad="292100" dist="139700" dir="2700000" algn="tl" rotWithShape="0">
              <a:srgbClr val="333333">
                <a:alpha val="65000"/>
              </a:srgbClr>
            </a:outerShdw>
          </a:effectLst>
        </p:spPr>
      </p:pic>
      <p:pic>
        <p:nvPicPr>
          <p:cNvPr id="3" name="Picture 2" descr="Distance Education Courses in Ludhiana | Dotway Educators">
            <a:extLst>
              <a:ext uri="{FF2B5EF4-FFF2-40B4-BE49-F238E27FC236}">
                <a16:creationId xmlns:a16="http://schemas.microsoft.com/office/drawing/2014/main" id="{5B9B927E-71B7-4433-ACED-D70818C730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32735" y="113290"/>
            <a:ext cx="2438232" cy="7538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053024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7E2CE3E-016B-437C-A768-BA5EE3C18266}"/>
              </a:ext>
            </a:extLst>
          </p:cNvPr>
          <p:cNvPicPr>
            <a:picLocks noChangeAspect="1"/>
          </p:cNvPicPr>
          <p:nvPr/>
        </p:nvPicPr>
        <p:blipFill>
          <a:blip r:embed="rId2"/>
          <a:stretch>
            <a:fillRect/>
          </a:stretch>
        </p:blipFill>
        <p:spPr>
          <a:xfrm>
            <a:off x="661178" y="1762555"/>
            <a:ext cx="10333615" cy="3711262"/>
          </a:xfrm>
          <a:prstGeom prst="rect">
            <a:avLst/>
          </a:prstGeom>
          <a:ln>
            <a:noFill/>
          </a:ln>
          <a:effectLst>
            <a:outerShdw blurRad="292100" dist="139700" dir="2700000" algn="tl" rotWithShape="0">
              <a:srgbClr val="333333">
                <a:alpha val="65000"/>
              </a:srgbClr>
            </a:outerShdw>
          </a:effectLst>
        </p:spPr>
      </p:pic>
      <p:sp>
        <p:nvSpPr>
          <p:cNvPr id="3" name="Rectangle 2">
            <a:extLst>
              <a:ext uri="{FF2B5EF4-FFF2-40B4-BE49-F238E27FC236}">
                <a16:creationId xmlns:a16="http://schemas.microsoft.com/office/drawing/2014/main" id="{F49224C2-3269-4004-98FC-5C806096593A}"/>
              </a:ext>
            </a:extLst>
          </p:cNvPr>
          <p:cNvSpPr/>
          <p:nvPr/>
        </p:nvSpPr>
        <p:spPr>
          <a:xfrm>
            <a:off x="1411014" y="362607"/>
            <a:ext cx="3712779" cy="7409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200" dirty="0"/>
              <a:t>Rounded Images</a:t>
            </a:r>
          </a:p>
        </p:txBody>
      </p:sp>
      <p:pic>
        <p:nvPicPr>
          <p:cNvPr id="4" name="Picture 3" descr="Distance Education Courses in Ludhiana | Dotway Educators">
            <a:extLst>
              <a:ext uri="{FF2B5EF4-FFF2-40B4-BE49-F238E27FC236}">
                <a16:creationId xmlns:a16="http://schemas.microsoft.com/office/drawing/2014/main" id="{82242931-1A57-4417-A1AE-A86B1FD3CE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32735" y="113290"/>
            <a:ext cx="2438232" cy="7538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31120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BF91A2A-CC2E-015C-7279-DE6A2BE08D92}"/>
              </a:ext>
            </a:extLst>
          </p:cNvPr>
          <p:cNvSpPr>
            <a:spLocks noGrp="1"/>
          </p:cNvSpPr>
          <p:nvPr>
            <p:ph idx="1"/>
          </p:nvPr>
        </p:nvSpPr>
        <p:spPr>
          <a:xfrm>
            <a:off x="664143" y="652775"/>
            <a:ext cx="11011301" cy="5698155"/>
          </a:xfrm>
        </p:spPr>
        <p:style>
          <a:lnRef idx="2">
            <a:schemeClr val="accent5"/>
          </a:lnRef>
          <a:fillRef idx="1">
            <a:schemeClr val="lt1"/>
          </a:fillRef>
          <a:effectRef idx="0">
            <a:schemeClr val="accent5"/>
          </a:effectRef>
          <a:fontRef idx="minor">
            <a:schemeClr val="dk1"/>
          </a:fontRef>
        </p:style>
        <p:txBody>
          <a:bodyPr/>
          <a:lstStyle/>
          <a:p>
            <a:pPr marL="0" indent="0">
              <a:buNone/>
            </a:pPr>
            <a:r>
              <a:rPr lang="en-US" b="1" dirty="0"/>
              <a:t>Grouping</a:t>
            </a:r>
          </a:p>
          <a:p>
            <a:pPr marL="0" indent="0">
              <a:buNone/>
            </a:pPr>
            <a:endParaRPr lang="en-US" b="1" dirty="0"/>
          </a:p>
          <a:p>
            <a:pPr algn="just"/>
            <a:r>
              <a:rPr lang="en-US" dirty="0"/>
              <a:t>Grouping is used to </a:t>
            </a:r>
            <a:r>
              <a:rPr lang="en-US" dirty="0">
                <a:solidFill>
                  <a:srgbClr val="FF0000"/>
                </a:solidFill>
              </a:rPr>
              <a:t>select the multiple elements together</a:t>
            </a:r>
            <a:r>
              <a:rPr lang="en-US" dirty="0"/>
              <a:t> to apply the common styling properties to them. </a:t>
            </a:r>
          </a:p>
          <a:p>
            <a:pPr algn="just"/>
            <a:r>
              <a:rPr lang="en-US" dirty="0"/>
              <a:t>For this reason, it helps to reduce the length of the code that has multiple selectors with the same properties. </a:t>
            </a:r>
          </a:p>
          <a:p>
            <a:pPr algn="just"/>
            <a:r>
              <a:rPr lang="en-US" dirty="0"/>
              <a:t>This makes code easy to read. </a:t>
            </a:r>
          </a:p>
          <a:p>
            <a:pPr algn="just"/>
            <a:r>
              <a:rPr lang="en-US" dirty="0"/>
              <a:t>Page load times and development time for code are reduced as well when using grouping. </a:t>
            </a:r>
          </a:p>
          <a:p>
            <a:pPr algn="just"/>
            <a:r>
              <a:rPr lang="en-US" dirty="0"/>
              <a:t>Use </a:t>
            </a:r>
            <a:r>
              <a:rPr lang="en-US" dirty="0">
                <a:solidFill>
                  <a:srgbClr val="FF0000"/>
                </a:solidFill>
              </a:rPr>
              <a:t>comma(,) </a:t>
            </a:r>
            <a:r>
              <a:rPr lang="en-US" dirty="0"/>
              <a:t>to group the various selectors.</a:t>
            </a:r>
            <a:endParaRPr lang="en-IN" dirty="0"/>
          </a:p>
        </p:txBody>
      </p:sp>
    </p:spTree>
    <p:extLst>
      <p:ext uri="{BB962C8B-B14F-4D97-AF65-F5344CB8AC3E}">
        <p14:creationId xmlns:p14="http://schemas.microsoft.com/office/powerpoint/2010/main" val="189386265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D32AEF63-D701-439B-A390-B9CD43D5C04B}"/>
              </a:ext>
            </a:extLst>
          </p:cNvPr>
          <p:cNvSpPr/>
          <p:nvPr/>
        </p:nvSpPr>
        <p:spPr>
          <a:xfrm>
            <a:off x="1079938" y="2049517"/>
            <a:ext cx="9546021" cy="13243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4400" dirty="0"/>
              <a:t>Responsive Image Gallery</a:t>
            </a:r>
          </a:p>
        </p:txBody>
      </p:sp>
      <p:pic>
        <p:nvPicPr>
          <p:cNvPr id="3" name="Picture 2" descr="Distance Education Courses in Ludhiana | Dotway Educators">
            <a:extLst>
              <a:ext uri="{FF2B5EF4-FFF2-40B4-BE49-F238E27FC236}">
                <a16:creationId xmlns:a16="http://schemas.microsoft.com/office/drawing/2014/main" id="{4F808C37-98E1-4FD1-A1C9-E4369F28AE6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32735" y="113290"/>
            <a:ext cx="2438232" cy="7538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083001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AF0DD7E-FFD5-4A30-97DA-FB0D47E8D40B}"/>
              </a:ext>
            </a:extLst>
          </p:cNvPr>
          <p:cNvPicPr>
            <a:picLocks noChangeAspect="1"/>
          </p:cNvPicPr>
          <p:nvPr/>
        </p:nvPicPr>
        <p:blipFill>
          <a:blip r:embed="rId2"/>
          <a:stretch>
            <a:fillRect/>
          </a:stretch>
        </p:blipFill>
        <p:spPr>
          <a:xfrm>
            <a:off x="750106" y="491235"/>
            <a:ext cx="10691787" cy="5875529"/>
          </a:xfrm>
          <a:prstGeom prst="rect">
            <a:avLst/>
          </a:prstGeom>
        </p:spPr>
      </p:pic>
    </p:spTree>
    <p:extLst>
      <p:ext uri="{BB962C8B-B14F-4D97-AF65-F5344CB8AC3E}">
        <p14:creationId xmlns:p14="http://schemas.microsoft.com/office/powerpoint/2010/main" val="155056294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D3A03F0-831E-4AE7-90BD-453A0A926310}"/>
              </a:ext>
            </a:extLst>
          </p:cNvPr>
          <p:cNvPicPr>
            <a:picLocks noChangeAspect="1"/>
          </p:cNvPicPr>
          <p:nvPr/>
        </p:nvPicPr>
        <p:blipFill>
          <a:blip r:embed="rId2"/>
          <a:stretch>
            <a:fillRect/>
          </a:stretch>
        </p:blipFill>
        <p:spPr>
          <a:xfrm>
            <a:off x="630621" y="1450428"/>
            <a:ext cx="10830910" cy="2963917"/>
          </a:xfrm>
          <a:prstGeom prst="rect">
            <a:avLst/>
          </a:prstGeom>
          <a:ln>
            <a:noFill/>
          </a:ln>
          <a:effectLst>
            <a:outerShdw blurRad="292100" dist="139700" dir="2700000" algn="tl" rotWithShape="0">
              <a:srgbClr val="333333">
                <a:alpha val="65000"/>
              </a:srgbClr>
            </a:outerShdw>
          </a:effectLst>
        </p:spPr>
      </p:pic>
      <p:pic>
        <p:nvPicPr>
          <p:cNvPr id="4" name="Picture 3" descr="Distance Education Courses in Ludhiana | Dotway Educators">
            <a:extLst>
              <a:ext uri="{FF2B5EF4-FFF2-40B4-BE49-F238E27FC236}">
                <a16:creationId xmlns:a16="http://schemas.microsoft.com/office/drawing/2014/main" id="{6789048B-82BA-46B3-A5D2-8A0A06DE7D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32735" y="113290"/>
            <a:ext cx="2438232" cy="7538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482680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CE07169-8581-4DF8-A468-2BA3635ADC5C}"/>
              </a:ext>
            </a:extLst>
          </p:cNvPr>
          <p:cNvSpPr/>
          <p:nvPr/>
        </p:nvSpPr>
        <p:spPr>
          <a:xfrm>
            <a:off x="1030013" y="305906"/>
            <a:ext cx="4338145" cy="5909310"/>
          </a:xfrm>
          <a:prstGeom prst="rect">
            <a:avLst/>
          </a:prstGeom>
        </p:spPr>
        <p:txBody>
          <a:bodyPr wrap="square">
            <a:spAutoFit/>
          </a:bodyPr>
          <a:lstStyle/>
          <a:p>
            <a:r>
              <a:rPr lang="en-IN" dirty="0"/>
              <a:t>&lt;!DOCTYPE html&gt;</a:t>
            </a:r>
          </a:p>
          <a:p>
            <a:r>
              <a:rPr lang="en-IN" dirty="0"/>
              <a:t>&lt;html&gt;</a:t>
            </a:r>
          </a:p>
          <a:p>
            <a:r>
              <a:rPr lang="en-IN" dirty="0"/>
              <a:t>&lt;head&gt;</a:t>
            </a:r>
          </a:p>
          <a:p>
            <a:r>
              <a:rPr lang="en-IN" dirty="0"/>
              <a:t>&lt;style&gt;</a:t>
            </a:r>
          </a:p>
          <a:p>
            <a:r>
              <a:rPr lang="en-IN" dirty="0" err="1"/>
              <a:t>div.gallery</a:t>
            </a:r>
            <a:r>
              <a:rPr lang="en-IN" dirty="0"/>
              <a:t> {</a:t>
            </a:r>
          </a:p>
          <a:p>
            <a:r>
              <a:rPr lang="en-IN" dirty="0"/>
              <a:t>  border: 1px solid #ccc;</a:t>
            </a:r>
          </a:p>
          <a:p>
            <a:r>
              <a:rPr lang="en-IN" dirty="0"/>
              <a:t>}</a:t>
            </a:r>
          </a:p>
          <a:p>
            <a:endParaRPr lang="en-IN" dirty="0"/>
          </a:p>
          <a:p>
            <a:r>
              <a:rPr lang="en-IN" dirty="0" err="1"/>
              <a:t>div.gallery:hover</a:t>
            </a:r>
            <a:r>
              <a:rPr lang="en-IN" dirty="0"/>
              <a:t> {</a:t>
            </a:r>
          </a:p>
          <a:p>
            <a:r>
              <a:rPr lang="en-IN" dirty="0"/>
              <a:t>  border: 1px solid #777;</a:t>
            </a:r>
          </a:p>
          <a:p>
            <a:r>
              <a:rPr lang="en-IN" dirty="0"/>
              <a:t>}</a:t>
            </a:r>
          </a:p>
          <a:p>
            <a:endParaRPr lang="en-IN" dirty="0"/>
          </a:p>
          <a:p>
            <a:r>
              <a:rPr lang="en-IN" dirty="0" err="1"/>
              <a:t>div.gallery</a:t>
            </a:r>
            <a:r>
              <a:rPr lang="en-IN" dirty="0"/>
              <a:t> </a:t>
            </a:r>
            <a:r>
              <a:rPr lang="en-IN" dirty="0" err="1"/>
              <a:t>img</a:t>
            </a:r>
            <a:r>
              <a:rPr lang="en-IN" dirty="0"/>
              <a:t> {</a:t>
            </a:r>
          </a:p>
          <a:p>
            <a:r>
              <a:rPr lang="en-IN" dirty="0"/>
              <a:t>  width: 100%;</a:t>
            </a:r>
          </a:p>
          <a:p>
            <a:r>
              <a:rPr lang="en-IN" dirty="0"/>
              <a:t>  height: auto;</a:t>
            </a:r>
          </a:p>
          <a:p>
            <a:r>
              <a:rPr lang="en-IN" dirty="0"/>
              <a:t>}</a:t>
            </a:r>
          </a:p>
          <a:p>
            <a:endParaRPr lang="en-IN" dirty="0"/>
          </a:p>
          <a:p>
            <a:r>
              <a:rPr lang="en-IN" dirty="0" err="1"/>
              <a:t>div.desc</a:t>
            </a:r>
            <a:r>
              <a:rPr lang="en-IN" dirty="0"/>
              <a:t> {</a:t>
            </a:r>
          </a:p>
          <a:p>
            <a:r>
              <a:rPr lang="en-IN" dirty="0"/>
              <a:t>  padding: 15px;</a:t>
            </a:r>
          </a:p>
          <a:p>
            <a:r>
              <a:rPr lang="en-IN" dirty="0"/>
              <a:t>  text-align: </a:t>
            </a:r>
            <a:r>
              <a:rPr lang="en-IN" dirty="0" err="1"/>
              <a:t>center</a:t>
            </a:r>
            <a:r>
              <a:rPr lang="en-IN" dirty="0"/>
              <a:t>;</a:t>
            </a:r>
          </a:p>
          <a:p>
            <a:r>
              <a:rPr lang="en-IN" dirty="0"/>
              <a:t>}</a:t>
            </a:r>
          </a:p>
        </p:txBody>
      </p:sp>
      <p:sp>
        <p:nvSpPr>
          <p:cNvPr id="5" name="Rectangle 4">
            <a:extLst>
              <a:ext uri="{FF2B5EF4-FFF2-40B4-BE49-F238E27FC236}">
                <a16:creationId xmlns:a16="http://schemas.microsoft.com/office/drawing/2014/main" id="{49227E04-B664-4697-BEE0-88741D9B3EA8}"/>
              </a:ext>
            </a:extLst>
          </p:cNvPr>
          <p:cNvSpPr/>
          <p:nvPr/>
        </p:nvSpPr>
        <p:spPr>
          <a:xfrm>
            <a:off x="6579476" y="547662"/>
            <a:ext cx="4661338" cy="5047536"/>
          </a:xfrm>
          <a:prstGeom prst="rect">
            <a:avLst/>
          </a:prstGeom>
        </p:spPr>
        <p:txBody>
          <a:bodyPr wrap="square">
            <a:spAutoFit/>
          </a:bodyPr>
          <a:lstStyle/>
          <a:p>
            <a:r>
              <a:rPr lang="en-IN" sz="1400" dirty="0"/>
              <a:t>* {</a:t>
            </a:r>
          </a:p>
          <a:p>
            <a:r>
              <a:rPr lang="en-IN" sz="1400" dirty="0"/>
              <a:t>  box-sizing: border-box;</a:t>
            </a:r>
          </a:p>
          <a:p>
            <a:r>
              <a:rPr lang="en-IN" sz="1400" dirty="0"/>
              <a:t>}</a:t>
            </a:r>
          </a:p>
          <a:p>
            <a:endParaRPr lang="en-IN" sz="1400" dirty="0"/>
          </a:p>
          <a:p>
            <a:r>
              <a:rPr lang="en-IN" sz="1400" dirty="0"/>
              <a:t>.responsive {</a:t>
            </a:r>
          </a:p>
          <a:p>
            <a:r>
              <a:rPr lang="en-IN" sz="1400" dirty="0"/>
              <a:t>  padding: 0 6px;</a:t>
            </a:r>
          </a:p>
          <a:p>
            <a:r>
              <a:rPr lang="en-IN" sz="1400" dirty="0"/>
              <a:t>  float: left;</a:t>
            </a:r>
          </a:p>
          <a:p>
            <a:r>
              <a:rPr lang="en-IN" sz="1400" dirty="0"/>
              <a:t>  width: 24.99999%;</a:t>
            </a:r>
          </a:p>
          <a:p>
            <a:r>
              <a:rPr lang="en-IN" sz="1400" dirty="0"/>
              <a:t>}</a:t>
            </a:r>
          </a:p>
          <a:p>
            <a:r>
              <a:rPr lang="en-IN" sz="1400" dirty="0"/>
              <a:t>@media only screen and (max-width: 700px) {</a:t>
            </a:r>
          </a:p>
          <a:p>
            <a:r>
              <a:rPr lang="en-IN" sz="1400" dirty="0"/>
              <a:t>  .responsive {</a:t>
            </a:r>
          </a:p>
          <a:p>
            <a:r>
              <a:rPr lang="en-IN" sz="1400" dirty="0"/>
              <a:t>    width: 49.99999%;</a:t>
            </a:r>
          </a:p>
          <a:p>
            <a:r>
              <a:rPr lang="en-IN" sz="1400" dirty="0"/>
              <a:t>    margin: 6px 0;</a:t>
            </a:r>
          </a:p>
          <a:p>
            <a:r>
              <a:rPr lang="en-IN" sz="1400" dirty="0"/>
              <a:t>  }</a:t>
            </a:r>
          </a:p>
          <a:p>
            <a:r>
              <a:rPr lang="en-IN" sz="1400" dirty="0"/>
              <a:t>}</a:t>
            </a:r>
          </a:p>
          <a:p>
            <a:r>
              <a:rPr lang="en-IN" sz="1400" dirty="0"/>
              <a:t>@media only screen and (max-width: 500px) {</a:t>
            </a:r>
          </a:p>
          <a:p>
            <a:r>
              <a:rPr lang="en-IN" sz="1400" dirty="0"/>
              <a:t>  .responsive {</a:t>
            </a:r>
          </a:p>
          <a:p>
            <a:r>
              <a:rPr lang="en-IN" sz="1400" dirty="0"/>
              <a:t>    width: 100%;</a:t>
            </a:r>
          </a:p>
          <a:p>
            <a:r>
              <a:rPr lang="en-IN" sz="1400" dirty="0"/>
              <a:t>  }</a:t>
            </a:r>
          </a:p>
          <a:p>
            <a:r>
              <a:rPr lang="en-IN" sz="1400" dirty="0"/>
              <a:t>}</a:t>
            </a:r>
          </a:p>
          <a:p>
            <a:r>
              <a:rPr lang="en-IN" sz="1400" dirty="0"/>
              <a:t>&lt;/style&gt;</a:t>
            </a:r>
          </a:p>
          <a:p>
            <a:r>
              <a:rPr lang="en-IN" sz="1400" dirty="0"/>
              <a:t>&lt;/head&gt;</a:t>
            </a:r>
          </a:p>
          <a:p>
            <a:r>
              <a:rPr lang="en-IN" sz="1400" dirty="0"/>
              <a:t>&lt;body&gt;</a:t>
            </a:r>
          </a:p>
        </p:txBody>
      </p:sp>
      <p:pic>
        <p:nvPicPr>
          <p:cNvPr id="6" name="Picture 5" descr="Distance Education Courses in Ludhiana | Dotway Educators">
            <a:extLst>
              <a:ext uri="{FF2B5EF4-FFF2-40B4-BE49-F238E27FC236}">
                <a16:creationId xmlns:a16="http://schemas.microsoft.com/office/drawing/2014/main" id="{957237AE-2F13-4C8B-B759-E9DCE470385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32735" y="113290"/>
            <a:ext cx="2438232" cy="7538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781051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040FB57-64D8-4C73-832A-58AAA2ECD911}"/>
              </a:ext>
            </a:extLst>
          </p:cNvPr>
          <p:cNvSpPr/>
          <p:nvPr/>
        </p:nvSpPr>
        <p:spPr>
          <a:xfrm>
            <a:off x="218090" y="98261"/>
            <a:ext cx="6434958" cy="6186309"/>
          </a:xfrm>
          <a:prstGeom prst="rect">
            <a:avLst/>
          </a:prstGeom>
        </p:spPr>
        <p:txBody>
          <a:bodyPr wrap="square">
            <a:spAutoFit/>
          </a:bodyPr>
          <a:lstStyle/>
          <a:p>
            <a:r>
              <a:rPr lang="en-IN" dirty="0"/>
              <a:t>&lt;h2&gt;Responsive Image Gallery&lt;/h2&gt;</a:t>
            </a:r>
          </a:p>
          <a:p>
            <a:endParaRPr lang="en-IN" dirty="0"/>
          </a:p>
          <a:p>
            <a:r>
              <a:rPr lang="en-IN" dirty="0"/>
              <a:t>&lt;h4&gt;Resize the browser window to see the effect.&lt;/h4&gt;</a:t>
            </a:r>
          </a:p>
          <a:p>
            <a:endParaRPr lang="en-IN" dirty="0"/>
          </a:p>
          <a:p>
            <a:r>
              <a:rPr lang="en-IN" dirty="0"/>
              <a:t>&lt;div class="responsive"&gt;</a:t>
            </a:r>
          </a:p>
          <a:p>
            <a:r>
              <a:rPr lang="en-IN" dirty="0"/>
              <a:t>  &lt;div class="gallery"&gt;</a:t>
            </a:r>
          </a:p>
          <a:p>
            <a:r>
              <a:rPr lang="en-IN" dirty="0"/>
              <a:t>    &lt;a target="_blank" </a:t>
            </a:r>
            <a:r>
              <a:rPr lang="en-IN" dirty="0" err="1"/>
              <a:t>href</a:t>
            </a:r>
            <a:r>
              <a:rPr lang="en-IN" dirty="0"/>
              <a:t>="img_5terre.jpg"&gt;</a:t>
            </a:r>
          </a:p>
          <a:p>
            <a:r>
              <a:rPr lang="en-IN" dirty="0"/>
              <a:t>      &lt;</a:t>
            </a:r>
            <a:r>
              <a:rPr lang="en-IN" dirty="0" err="1"/>
              <a:t>img</a:t>
            </a:r>
            <a:r>
              <a:rPr lang="en-IN" dirty="0"/>
              <a:t> </a:t>
            </a:r>
            <a:r>
              <a:rPr lang="en-IN" dirty="0" err="1"/>
              <a:t>src</a:t>
            </a:r>
            <a:r>
              <a:rPr lang="en-IN" dirty="0"/>
              <a:t>="img_5terre.jpg" alt="Cinque Terre" width="600" height="400"&gt;</a:t>
            </a:r>
          </a:p>
          <a:p>
            <a:r>
              <a:rPr lang="en-IN" dirty="0"/>
              <a:t>    &lt;/a&gt;</a:t>
            </a:r>
          </a:p>
          <a:p>
            <a:r>
              <a:rPr lang="en-IN" dirty="0"/>
              <a:t>    &lt;div class="</a:t>
            </a:r>
            <a:r>
              <a:rPr lang="en-IN" dirty="0" err="1"/>
              <a:t>desc</a:t>
            </a:r>
            <a:r>
              <a:rPr lang="en-IN" dirty="0"/>
              <a:t>"&gt;Add a description of the image here&lt;/div&gt;</a:t>
            </a:r>
          </a:p>
          <a:p>
            <a:r>
              <a:rPr lang="en-IN" dirty="0"/>
              <a:t>  &lt;/div&gt;</a:t>
            </a:r>
          </a:p>
          <a:p>
            <a:r>
              <a:rPr lang="en-IN" dirty="0"/>
              <a:t>&lt;/div&gt;</a:t>
            </a:r>
          </a:p>
          <a:p>
            <a:r>
              <a:rPr lang="en-IN" dirty="0"/>
              <a:t>&lt;div class="responsive"&gt;</a:t>
            </a:r>
          </a:p>
          <a:p>
            <a:r>
              <a:rPr lang="en-IN" dirty="0"/>
              <a:t>  &lt;div class="gallery"&gt;</a:t>
            </a:r>
          </a:p>
          <a:p>
            <a:r>
              <a:rPr lang="en-IN" dirty="0"/>
              <a:t>    &lt;a target="_blank" </a:t>
            </a:r>
            <a:r>
              <a:rPr lang="en-IN" dirty="0" err="1"/>
              <a:t>href</a:t>
            </a:r>
            <a:r>
              <a:rPr lang="en-IN" dirty="0"/>
              <a:t>="img_forest.jpg"&gt;</a:t>
            </a:r>
          </a:p>
          <a:p>
            <a:r>
              <a:rPr lang="en-IN" dirty="0"/>
              <a:t>      &lt;</a:t>
            </a:r>
            <a:r>
              <a:rPr lang="en-IN" dirty="0" err="1"/>
              <a:t>img</a:t>
            </a:r>
            <a:r>
              <a:rPr lang="en-IN" dirty="0"/>
              <a:t> </a:t>
            </a:r>
            <a:r>
              <a:rPr lang="en-IN" dirty="0" err="1"/>
              <a:t>src</a:t>
            </a:r>
            <a:r>
              <a:rPr lang="en-IN" dirty="0"/>
              <a:t>="img_forest.jpg" alt="Forest" width="600" height="400"&gt;</a:t>
            </a:r>
          </a:p>
          <a:p>
            <a:r>
              <a:rPr lang="en-IN" dirty="0"/>
              <a:t>    &lt;/a&gt;</a:t>
            </a:r>
          </a:p>
          <a:p>
            <a:r>
              <a:rPr lang="en-IN" dirty="0"/>
              <a:t>    &lt;div class="</a:t>
            </a:r>
            <a:r>
              <a:rPr lang="en-IN" dirty="0" err="1"/>
              <a:t>desc</a:t>
            </a:r>
            <a:r>
              <a:rPr lang="en-IN" dirty="0"/>
              <a:t>"&gt;Add a description of the image here&lt;/div&gt;</a:t>
            </a:r>
          </a:p>
          <a:p>
            <a:r>
              <a:rPr lang="en-IN" dirty="0"/>
              <a:t>  &lt;/div&gt;</a:t>
            </a:r>
          </a:p>
          <a:p>
            <a:r>
              <a:rPr lang="en-IN" dirty="0"/>
              <a:t>&lt;/div&gt;</a:t>
            </a:r>
          </a:p>
        </p:txBody>
      </p:sp>
      <p:sp>
        <p:nvSpPr>
          <p:cNvPr id="3" name="Rectangle 2">
            <a:extLst>
              <a:ext uri="{FF2B5EF4-FFF2-40B4-BE49-F238E27FC236}">
                <a16:creationId xmlns:a16="http://schemas.microsoft.com/office/drawing/2014/main" id="{FE3F16D3-D24F-4980-9A27-86249A4D0103}"/>
              </a:ext>
            </a:extLst>
          </p:cNvPr>
          <p:cNvSpPr/>
          <p:nvPr/>
        </p:nvSpPr>
        <p:spPr>
          <a:xfrm>
            <a:off x="7099738" y="0"/>
            <a:ext cx="4992414" cy="6463308"/>
          </a:xfrm>
          <a:prstGeom prst="rect">
            <a:avLst/>
          </a:prstGeom>
        </p:spPr>
        <p:txBody>
          <a:bodyPr wrap="square">
            <a:spAutoFit/>
          </a:bodyPr>
          <a:lstStyle/>
          <a:p>
            <a:r>
              <a:rPr lang="en-IN" dirty="0"/>
              <a:t>&lt;div class="responsive"&gt;</a:t>
            </a:r>
          </a:p>
          <a:p>
            <a:r>
              <a:rPr lang="en-IN" dirty="0"/>
              <a:t>  &lt;div class="gallery"&gt;</a:t>
            </a:r>
          </a:p>
          <a:p>
            <a:r>
              <a:rPr lang="en-IN" dirty="0"/>
              <a:t>    &lt;a target="_blank" </a:t>
            </a:r>
            <a:r>
              <a:rPr lang="en-IN" dirty="0" err="1"/>
              <a:t>href</a:t>
            </a:r>
            <a:r>
              <a:rPr lang="en-IN" dirty="0"/>
              <a:t>="img_lights.jpg"&gt;</a:t>
            </a:r>
          </a:p>
          <a:p>
            <a:r>
              <a:rPr lang="en-IN" dirty="0"/>
              <a:t>      &lt;</a:t>
            </a:r>
            <a:r>
              <a:rPr lang="en-IN" dirty="0" err="1"/>
              <a:t>img</a:t>
            </a:r>
            <a:r>
              <a:rPr lang="en-IN" dirty="0"/>
              <a:t> </a:t>
            </a:r>
            <a:r>
              <a:rPr lang="en-IN" dirty="0" err="1"/>
              <a:t>src</a:t>
            </a:r>
            <a:r>
              <a:rPr lang="en-IN" dirty="0"/>
              <a:t>="img_lights.jpg" alt="Northern Lights" width="600" height="400"&gt;</a:t>
            </a:r>
          </a:p>
          <a:p>
            <a:r>
              <a:rPr lang="en-IN" dirty="0"/>
              <a:t>    &lt;/a&gt;</a:t>
            </a:r>
          </a:p>
          <a:p>
            <a:r>
              <a:rPr lang="en-IN" dirty="0"/>
              <a:t>    &lt;div class="</a:t>
            </a:r>
            <a:r>
              <a:rPr lang="en-IN" dirty="0" err="1"/>
              <a:t>desc</a:t>
            </a:r>
            <a:r>
              <a:rPr lang="en-IN" dirty="0"/>
              <a:t>"&gt;Add a description of the image here&lt;/div&gt;</a:t>
            </a:r>
          </a:p>
          <a:p>
            <a:r>
              <a:rPr lang="en-IN" dirty="0"/>
              <a:t>  &lt;/div&gt;</a:t>
            </a:r>
          </a:p>
          <a:p>
            <a:r>
              <a:rPr lang="en-IN" dirty="0"/>
              <a:t>&lt;/div&gt;</a:t>
            </a:r>
          </a:p>
          <a:p>
            <a:endParaRPr lang="en-IN" dirty="0"/>
          </a:p>
          <a:p>
            <a:r>
              <a:rPr lang="en-IN" dirty="0"/>
              <a:t>&lt;div class="responsive"&gt;</a:t>
            </a:r>
          </a:p>
          <a:p>
            <a:r>
              <a:rPr lang="en-IN" dirty="0"/>
              <a:t>  &lt;div class="gallery"&gt;</a:t>
            </a:r>
          </a:p>
          <a:p>
            <a:r>
              <a:rPr lang="en-IN" dirty="0"/>
              <a:t>    &lt;a target="_blank" </a:t>
            </a:r>
            <a:r>
              <a:rPr lang="en-IN" dirty="0" err="1"/>
              <a:t>href</a:t>
            </a:r>
            <a:r>
              <a:rPr lang="en-IN" dirty="0"/>
              <a:t>="img_mountains.jpg"&gt;</a:t>
            </a:r>
          </a:p>
          <a:p>
            <a:r>
              <a:rPr lang="en-IN" dirty="0"/>
              <a:t>      &lt;</a:t>
            </a:r>
            <a:r>
              <a:rPr lang="en-IN" dirty="0" err="1"/>
              <a:t>img</a:t>
            </a:r>
            <a:r>
              <a:rPr lang="en-IN" dirty="0"/>
              <a:t> </a:t>
            </a:r>
            <a:r>
              <a:rPr lang="en-IN" dirty="0" err="1"/>
              <a:t>src</a:t>
            </a:r>
            <a:r>
              <a:rPr lang="en-IN" dirty="0"/>
              <a:t>="img_mountains.jpg" alt="Mountains" width="600" height="400"&gt;</a:t>
            </a:r>
          </a:p>
          <a:p>
            <a:r>
              <a:rPr lang="en-IN" dirty="0"/>
              <a:t>    &lt;/a&gt;</a:t>
            </a:r>
          </a:p>
          <a:p>
            <a:r>
              <a:rPr lang="en-IN" dirty="0"/>
              <a:t>    &lt;div class="</a:t>
            </a:r>
            <a:r>
              <a:rPr lang="en-IN" dirty="0" err="1"/>
              <a:t>desc</a:t>
            </a:r>
            <a:r>
              <a:rPr lang="en-IN" dirty="0"/>
              <a:t>"&gt;Add a description of the image here&lt;/div&gt;</a:t>
            </a:r>
          </a:p>
          <a:p>
            <a:r>
              <a:rPr lang="en-IN" dirty="0"/>
              <a:t>  &lt;/div&gt;</a:t>
            </a:r>
          </a:p>
          <a:p>
            <a:r>
              <a:rPr lang="en-IN" dirty="0"/>
              <a:t>&lt;/div&gt;</a:t>
            </a:r>
          </a:p>
          <a:p>
            <a:r>
              <a:rPr lang="en-IN" dirty="0"/>
              <a:t>&lt;/body&gt;</a:t>
            </a:r>
          </a:p>
          <a:p>
            <a:r>
              <a:rPr lang="en-IN" dirty="0"/>
              <a:t>&lt;/html&gt;</a:t>
            </a:r>
          </a:p>
        </p:txBody>
      </p:sp>
    </p:spTree>
    <p:extLst>
      <p:ext uri="{BB962C8B-B14F-4D97-AF65-F5344CB8AC3E}">
        <p14:creationId xmlns:p14="http://schemas.microsoft.com/office/powerpoint/2010/main" val="152482674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9844A08-3C98-4D78-A18E-A1858CE745B7}"/>
              </a:ext>
            </a:extLst>
          </p:cNvPr>
          <p:cNvPicPr>
            <a:picLocks noChangeAspect="1"/>
          </p:cNvPicPr>
          <p:nvPr/>
        </p:nvPicPr>
        <p:blipFill>
          <a:blip r:embed="rId2"/>
          <a:stretch>
            <a:fillRect/>
          </a:stretch>
        </p:blipFill>
        <p:spPr>
          <a:xfrm>
            <a:off x="1157812" y="1229710"/>
            <a:ext cx="9876376" cy="401681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38936299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132CF90-6D9A-4460-9B92-CF7C8D79E7FC}"/>
              </a:ext>
            </a:extLst>
          </p:cNvPr>
          <p:cNvSpPr/>
          <p:nvPr/>
        </p:nvSpPr>
        <p:spPr>
          <a:xfrm>
            <a:off x="906518" y="409903"/>
            <a:ext cx="5021317" cy="6700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4800" dirty="0"/>
              <a:t>Image Sprites</a:t>
            </a:r>
          </a:p>
        </p:txBody>
      </p:sp>
      <p:sp>
        <p:nvSpPr>
          <p:cNvPr id="3" name="Rectangle 2">
            <a:extLst>
              <a:ext uri="{FF2B5EF4-FFF2-40B4-BE49-F238E27FC236}">
                <a16:creationId xmlns:a16="http://schemas.microsoft.com/office/drawing/2014/main" id="{B72678A0-D466-460A-A3FC-C0A63BD34532}"/>
              </a:ext>
            </a:extLst>
          </p:cNvPr>
          <p:cNvSpPr/>
          <p:nvPr/>
        </p:nvSpPr>
        <p:spPr>
          <a:xfrm>
            <a:off x="780394" y="1527711"/>
            <a:ext cx="9041524" cy="1477328"/>
          </a:xfrm>
          <a:prstGeom prst="rect">
            <a:avLst/>
          </a:prstGeom>
        </p:spPr>
        <p:txBody>
          <a:bodyPr wrap="square">
            <a:spAutoFit/>
          </a:bodyPr>
          <a:lstStyle/>
          <a:p>
            <a:pPr marL="285750" indent="-285750">
              <a:buFont typeface="Wingdings" panose="05000000000000000000" pitchFamily="2" charset="2"/>
              <a:buChar char="q"/>
            </a:pPr>
            <a:r>
              <a:rPr lang="en-US" dirty="0">
                <a:solidFill>
                  <a:srgbClr val="000000"/>
                </a:solidFill>
                <a:latin typeface="Verdana" panose="020B0604030504040204" pitchFamily="34" charset="0"/>
              </a:rPr>
              <a:t>An image sprite is a collection of images put into a single image.</a:t>
            </a:r>
          </a:p>
          <a:p>
            <a:pPr marL="285750" indent="-285750">
              <a:buFont typeface="Wingdings" panose="05000000000000000000" pitchFamily="2" charset="2"/>
              <a:buChar char="q"/>
            </a:pPr>
            <a:r>
              <a:rPr lang="en-US" dirty="0">
                <a:solidFill>
                  <a:srgbClr val="000000"/>
                </a:solidFill>
                <a:latin typeface="Verdana" panose="020B0604030504040204" pitchFamily="34" charset="0"/>
              </a:rPr>
              <a:t>A web page with many images can take a long time to load and generates multiple server requests.</a:t>
            </a:r>
          </a:p>
          <a:p>
            <a:pPr marL="285750" indent="-285750">
              <a:buFont typeface="Wingdings" panose="05000000000000000000" pitchFamily="2" charset="2"/>
              <a:buChar char="q"/>
            </a:pPr>
            <a:r>
              <a:rPr lang="en-US" dirty="0">
                <a:solidFill>
                  <a:srgbClr val="000000"/>
                </a:solidFill>
                <a:latin typeface="Verdana" panose="020B0604030504040204" pitchFamily="34" charset="0"/>
              </a:rPr>
              <a:t>Using image sprites will reduce the number of server requests and save bandwidth.</a:t>
            </a:r>
          </a:p>
        </p:txBody>
      </p:sp>
      <p:sp>
        <p:nvSpPr>
          <p:cNvPr id="5" name="Rectangle 4">
            <a:extLst>
              <a:ext uri="{FF2B5EF4-FFF2-40B4-BE49-F238E27FC236}">
                <a16:creationId xmlns:a16="http://schemas.microsoft.com/office/drawing/2014/main" id="{667702AC-6FE3-4AC3-8D88-A4E25D471DA5}"/>
              </a:ext>
            </a:extLst>
          </p:cNvPr>
          <p:cNvSpPr/>
          <p:nvPr/>
        </p:nvSpPr>
        <p:spPr>
          <a:xfrm>
            <a:off x="780394" y="3452812"/>
            <a:ext cx="10294882" cy="2308324"/>
          </a:xfrm>
          <a:prstGeom prst="rect">
            <a:avLst/>
          </a:prstGeom>
        </p:spPr>
        <p:txBody>
          <a:bodyPr wrap="square">
            <a:spAutoFit/>
          </a:bodyPr>
          <a:lstStyle/>
          <a:p>
            <a:pPr marL="342900" indent="-342900">
              <a:buFont typeface="Wingdings" panose="05000000000000000000" pitchFamily="2" charset="2"/>
              <a:buChar char="v"/>
            </a:pPr>
            <a:r>
              <a:rPr lang="en-US" sz="2400" dirty="0">
                <a:solidFill>
                  <a:srgbClr val="FF0000"/>
                </a:solidFill>
              </a:rPr>
              <a:t>Sprites are two-dimensional images </a:t>
            </a:r>
            <a:r>
              <a:rPr lang="en-US" sz="2400" dirty="0"/>
              <a:t>which are made up </a:t>
            </a:r>
            <a:r>
              <a:rPr lang="en-US" sz="2400" dirty="0">
                <a:solidFill>
                  <a:srgbClr val="FF0000"/>
                </a:solidFill>
              </a:rPr>
              <a:t>of combining small images into one larger image</a:t>
            </a:r>
            <a:r>
              <a:rPr lang="en-US" sz="2400" dirty="0"/>
              <a:t> at defined X and Y coordinates.</a:t>
            </a:r>
          </a:p>
          <a:p>
            <a:pPr marL="342900" indent="-342900">
              <a:buFont typeface="Wingdings" panose="05000000000000000000" pitchFamily="2" charset="2"/>
              <a:buChar char="v"/>
            </a:pPr>
            <a:endParaRPr lang="en-US" sz="2400" dirty="0"/>
          </a:p>
          <a:p>
            <a:pPr marL="342900" indent="-342900">
              <a:buFont typeface="Wingdings" panose="05000000000000000000" pitchFamily="2" charset="2"/>
              <a:buChar char="v"/>
            </a:pPr>
            <a:r>
              <a:rPr lang="en-US" sz="2400" dirty="0">
                <a:solidFill>
                  <a:srgbClr val="FF0000"/>
                </a:solidFill>
              </a:rPr>
              <a:t>To display a single image from the combined image</a:t>
            </a:r>
            <a:r>
              <a:rPr lang="en-US" sz="2400" dirty="0"/>
              <a:t>, you could use the </a:t>
            </a:r>
            <a:r>
              <a:rPr lang="en-US" sz="2400" dirty="0">
                <a:solidFill>
                  <a:srgbClr val="FF0000"/>
                </a:solidFill>
              </a:rPr>
              <a:t>CSS background-position property</a:t>
            </a:r>
            <a:r>
              <a:rPr lang="en-US" sz="2400" dirty="0"/>
              <a:t>, defining the </a:t>
            </a:r>
            <a:r>
              <a:rPr lang="en-US" sz="2400" dirty="0">
                <a:solidFill>
                  <a:srgbClr val="FF0000"/>
                </a:solidFill>
              </a:rPr>
              <a:t>exact position of the image to be displayed</a:t>
            </a:r>
            <a:r>
              <a:rPr lang="en-US" sz="2400" dirty="0"/>
              <a:t>.</a:t>
            </a:r>
            <a:endParaRPr lang="en-IN" sz="2400" dirty="0"/>
          </a:p>
        </p:txBody>
      </p:sp>
      <p:pic>
        <p:nvPicPr>
          <p:cNvPr id="6" name="Picture 5" descr="Distance Education Courses in Ludhiana | Dotway Educators">
            <a:extLst>
              <a:ext uri="{FF2B5EF4-FFF2-40B4-BE49-F238E27FC236}">
                <a16:creationId xmlns:a16="http://schemas.microsoft.com/office/drawing/2014/main" id="{BB226A29-93C5-4DEC-8B4A-1C89156BC7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32735" y="113290"/>
            <a:ext cx="2438232" cy="7538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498624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665185B-B11A-44DF-B5C4-D8F71E1D712A}"/>
              </a:ext>
            </a:extLst>
          </p:cNvPr>
          <p:cNvPicPr>
            <a:picLocks noChangeAspect="1"/>
          </p:cNvPicPr>
          <p:nvPr/>
        </p:nvPicPr>
        <p:blipFill>
          <a:blip r:embed="rId2"/>
          <a:stretch>
            <a:fillRect/>
          </a:stretch>
        </p:blipFill>
        <p:spPr>
          <a:xfrm>
            <a:off x="727144" y="705157"/>
            <a:ext cx="10044030" cy="502201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30457010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703DB54-7D10-4FDC-96AD-3AB54579C01D}"/>
              </a:ext>
            </a:extLst>
          </p:cNvPr>
          <p:cNvPicPr>
            <a:picLocks noChangeAspect="1"/>
          </p:cNvPicPr>
          <p:nvPr/>
        </p:nvPicPr>
        <p:blipFill>
          <a:blip r:embed="rId2"/>
          <a:stretch>
            <a:fillRect/>
          </a:stretch>
        </p:blipFill>
        <p:spPr>
          <a:xfrm>
            <a:off x="696762" y="253040"/>
            <a:ext cx="10798476" cy="6005080"/>
          </a:xfrm>
          <a:prstGeom prst="rect">
            <a:avLst/>
          </a:prstGeom>
        </p:spPr>
      </p:pic>
      <p:pic>
        <p:nvPicPr>
          <p:cNvPr id="3" name="Picture 2" descr="Distance Education Courses in Ludhiana | Dotway Educators">
            <a:extLst>
              <a:ext uri="{FF2B5EF4-FFF2-40B4-BE49-F238E27FC236}">
                <a16:creationId xmlns:a16="http://schemas.microsoft.com/office/drawing/2014/main" id="{55D7060D-8455-4881-B2BD-098DEC29B6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32735" y="113290"/>
            <a:ext cx="2438232" cy="7538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14383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51D369F-CF33-462E-8109-FC67D5EF3CA7}"/>
              </a:ext>
            </a:extLst>
          </p:cNvPr>
          <p:cNvPicPr>
            <a:picLocks noChangeAspect="1"/>
          </p:cNvPicPr>
          <p:nvPr/>
        </p:nvPicPr>
        <p:blipFill>
          <a:blip r:embed="rId2"/>
          <a:stretch>
            <a:fillRect/>
          </a:stretch>
        </p:blipFill>
        <p:spPr>
          <a:xfrm>
            <a:off x="890182" y="378134"/>
            <a:ext cx="10127858" cy="5486875"/>
          </a:xfrm>
          <a:prstGeom prst="rect">
            <a:avLst/>
          </a:prstGeom>
        </p:spPr>
      </p:pic>
      <p:pic>
        <p:nvPicPr>
          <p:cNvPr id="3" name="Picture 2" descr="Distance Education Courses in Ludhiana | Dotway Educators">
            <a:extLst>
              <a:ext uri="{FF2B5EF4-FFF2-40B4-BE49-F238E27FC236}">
                <a16:creationId xmlns:a16="http://schemas.microsoft.com/office/drawing/2014/main" id="{2AB3C9E2-8FE9-4CE2-8FCD-C36AA36F5C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32735" y="113290"/>
            <a:ext cx="2438232" cy="7538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66378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778B47A-BFBA-0DFF-7262-E32A041C4C74}"/>
              </a:ext>
            </a:extLst>
          </p:cNvPr>
          <p:cNvSpPr>
            <a:spLocks noGrp="1"/>
          </p:cNvSpPr>
          <p:nvPr>
            <p:ph idx="1"/>
          </p:nvPr>
        </p:nvSpPr>
        <p:spPr>
          <a:xfrm>
            <a:off x="644893" y="72355"/>
            <a:ext cx="11049802" cy="6266046"/>
          </a:xfrm>
        </p:spPr>
        <p:style>
          <a:lnRef idx="2">
            <a:schemeClr val="accent5"/>
          </a:lnRef>
          <a:fillRef idx="1">
            <a:schemeClr val="lt1"/>
          </a:fillRef>
          <a:effectRef idx="0">
            <a:schemeClr val="accent5"/>
          </a:effectRef>
          <a:fontRef idx="minor">
            <a:schemeClr val="dk1"/>
          </a:fontRef>
        </p:style>
        <p:txBody>
          <a:bodyPr>
            <a:normAutofit/>
          </a:bodyPr>
          <a:lstStyle/>
          <a:p>
            <a:r>
              <a:rPr lang="en-US" sz="3200" dirty="0"/>
              <a:t>Example</a:t>
            </a:r>
          </a:p>
          <a:p>
            <a:pPr marL="914400" lvl="2" indent="0">
              <a:buNone/>
            </a:pPr>
            <a:r>
              <a:rPr lang="en-IN" sz="3200" dirty="0">
                <a:solidFill>
                  <a:srgbClr val="FF0000"/>
                </a:solidFill>
              </a:rPr>
              <a:t>h1, p {</a:t>
            </a:r>
          </a:p>
          <a:p>
            <a:pPr marL="914400" lvl="2" indent="0">
              <a:buNone/>
            </a:pPr>
            <a:r>
              <a:rPr lang="en-IN" sz="3200" dirty="0">
                <a:solidFill>
                  <a:srgbClr val="FF0000"/>
                </a:solidFill>
              </a:rPr>
              <a:t> 		padding: 5px;</a:t>
            </a:r>
          </a:p>
          <a:p>
            <a:pPr marL="914400" lvl="2" indent="0">
              <a:buNone/>
            </a:pPr>
            <a:r>
              <a:rPr lang="en-IN" sz="3200" dirty="0">
                <a:solidFill>
                  <a:srgbClr val="FF0000"/>
                </a:solidFill>
              </a:rPr>
              <a:t>		 </a:t>
            </a:r>
            <a:r>
              <a:rPr lang="en-IN" sz="3200" dirty="0" err="1">
                <a:solidFill>
                  <a:srgbClr val="FF0000"/>
                </a:solidFill>
              </a:rPr>
              <a:t>color</a:t>
            </a:r>
            <a:r>
              <a:rPr lang="en-IN" sz="3200" dirty="0">
                <a:solidFill>
                  <a:srgbClr val="FF0000"/>
                </a:solidFill>
              </a:rPr>
              <a:t>: grey;</a:t>
            </a:r>
          </a:p>
          <a:p>
            <a:pPr marL="914400" lvl="2" indent="0">
              <a:buNone/>
            </a:pPr>
            <a:r>
              <a:rPr lang="en-IN" sz="3200" dirty="0">
                <a:solidFill>
                  <a:srgbClr val="FF0000"/>
                </a:solidFill>
              </a:rPr>
              <a:t>	}</a:t>
            </a:r>
          </a:p>
          <a:p>
            <a:pPr marL="914400" lvl="2" indent="0">
              <a:buNone/>
            </a:pPr>
            <a:endParaRPr lang="en-IN" sz="3200" dirty="0">
              <a:solidFill>
                <a:srgbClr val="FF0000"/>
              </a:solidFill>
            </a:endParaRPr>
          </a:p>
          <a:p>
            <a:pPr marL="0" indent="0">
              <a:buNone/>
            </a:pPr>
            <a:r>
              <a:rPr lang="en-US" b="1" dirty="0"/>
              <a:t>Approach:</a:t>
            </a:r>
          </a:p>
          <a:p>
            <a:pPr marL="0" indent="0">
              <a:buNone/>
            </a:pPr>
            <a:endParaRPr lang="en-US" sz="3200" dirty="0"/>
          </a:p>
          <a:p>
            <a:pPr algn="just"/>
            <a:r>
              <a:rPr lang="en-US" dirty="0"/>
              <a:t>Add &lt;style&gt;tag inside &lt;head&gt; tag.</a:t>
            </a:r>
          </a:p>
          <a:p>
            <a:pPr algn="just"/>
            <a:r>
              <a:rPr lang="en-US" dirty="0"/>
              <a:t>Add various tags inside &lt;body&gt; tag with content.</a:t>
            </a:r>
          </a:p>
          <a:p>
            <a:pPr algn="just"/>
            <a:r>
              <a:rPr lang="en-US" dirty="0"/>
              <a:t>Inside &lt;style&gt; tag, we can group our selectors containing the same properties.</a:t>
            </a:r>
            <a:endParaRPr lang="en-IN" dirty="0"/>
          </a:p>
        </p:txBody>
      </p:sp>
    </p:spTree>
    <p:extLst>
      <p:ext uri="{BB962C8B-B14F-4D97-AF65-F5344CB8AC3E}">
        <p14:creationId xmlns:p14="http://schemas.microsoft.com/office/powerpoint/2010/main" val="184880521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B0B9208-A963-441C-930F-EAAF64A60695}"/>
              </a:ext>
            </a:extLst>
          </p:cNvPr>
          <p:cNvSpPr/>
          <p:nvPr/>
        </p:nvSpPr>
        <p:spPr>
          <a:xfrm>
            <a:off x="1245476" y="370767"/>
            <a:ext cx="10160876" cy="5909310"/>
          </a:xfrm>
          <a:prstGeom prst="rect">
            <a:avLst/>
          </a:prstGeom>
        </p:spPr>
        <p:txBody>
          <a:bodyPr wrap="square">
            <a:spAutoFit/>
          </a:bodyPr>
          <a:lstStyle/>
          <a:p>
            <a:r>
              <a:rPr lang="en-IN" b="1" dirty="0"/>
              <a:t>&lt;!DOCTYPE html&gt;</a:t>
            </a:r>
          </a:p>
          <a:p>
            <a:r>
              <a:rPr lang="en-IN" b="1" dirty="0"/>
              <a:t>&lt;html </a:t>
            </a:r>
            <a:r>
              <a:rPr lang="en-IN" b="1" dirty="0" err="1"/>
              <a:t>lang</a:t>
            </a:r>
            <a:r>
              <a:rPr lang="en-IN" b="1" dirty="0"/>
              <a:t>="</a:t>
            </a:r>
            <a:r>
              <a:rPr lang="en-IN" b="1" dirty="0" err="1"/>
              <a:t>en</a:t>
            </a:r>
            <a:r>
              <a:rPr lang="en-IN" b="1" dirty="0"/>
              <a:t>"&gt;</a:t>
            </a:r>
          </a:p>
          <a:p>
            <a:r>
              <a:rPr lang="en-IN" b="1" dirty="0"/>
              <a:t>&lt;head&gt;</a:t>
            </a:r>
          </a:p>
          <a:p>
            <a:r>
              <a:rPr lang="en-IN" b="1" dirty="0"/>
              <a:t>&lt;meta charset="utf-8"&gt;</a:t>
            </a:r>
          </a:p>
          <a:p>
            <a:r>
              <a:rPr lang="en-IN" b="1" dirty="0"/>
              <a:t>&lt;title&gt;Example of CSS Sprite&lt;/title&gt;</a:t>
            </a:r>
          </a:p>
          <a:p>
            <a:r>
              <a:rPr lang="en-IN" b="1" dirty="0"/>
              <a:t>&lt;style&gt;</a:t>
            </a:r>
          </a:p>
          <a:p>
            <a:r>
              <a:rPr lang="en-IN" b="1" dirty="0"/>
              <a:t>    .sprite {</a:t>
            </a:r>
          </a:p>
          <a:p>
            <a:r>
              <a:rPr lang="en-IN" b="1" dirty="0"/>
              <a:t>        background: </a:t>
            </a:r>
            <a:r>
              <a:rPr lang="en-IN" b="1" dirty="0" err="1"/>
              <a:t>url</a:t>
            </a:r>
            <a:r>
              <a:rPr lang="en-IN" b="1" dirty="0"/>
              <a:t>("/examples/images/mySprite.png") no-repeat;</a:t>
            </a:r>
          </a:p>
          <a:p>
            <a:r>
              <a:rPr lang="en-IN" b="1" dirty="0"/>
              <a:t>    }</a:t>
            </a:r>
          </a:p>
          <a:p>
            <a:r>
              <a:rPr lang="en-IN" b="1" dirty="0"/>
              <a:t>    .</a:t>
            </a:r>
            <a:r>
              <a:rPr lang="en-IN" b="1" dirty="0" err="1"/>
              <a:t>ie</a:t>
            </a:r>
            <a:r>
              <a:rPr lang="en-IN" b="1" dirty="0"/>
              <a:t> {</a:t>
            </a:r>
          </a:p>
          <a:p>
            <a:r>
              <a:rPr lang="en-IN" b="1" dirty="0"/>
              <a:t>        width: 50px; /* Icon width */</a:t>
            </a:r>
          </a:p>
          <a:p>
            <a:r>
              <a:rPr lang="en-IN" b="1" dirty="0"/>
              <a:t>        height: 50px; /* Icon height */</a:t>
            </a:r>
          </a:p>
          <a:p>
            <a:r>
              <a:rPr lang="en-IN" b="1" dirty="0"/>
              <a:t>        display: inline-block; /* Display icon as inline block */</a:t>
            </a:r>
          </a:p>
          <a:p>
            <a:r>
              <a:rPr lang="en-IN" b="1" dirty="0"/>
              <a:t>        background-position: 0 -200px; /* Icon background position in sprite */</a:t>
            </a:r>
          </a:p>
          <a:p>
            <a:r>
              <a:rPr lang="en-IN" b="1" dirty="0"/>
              <a:t>    }</a:t>
            </a:r>
          </a:p>
          <a:p>
            <a:r>
              <a:rPr lang="en-IN" b="1" dirty="0"/>
              <a:t>&lt;/style&gt;</a:t>
            </a:r>
          </a:p>
          <a:p>
            <a:r>
              <a:rPr lang="en-IN" b="1" dirty="0"/>
              <a:t>&lt;/head&gt;</a:t>
            </a:r>
          </a:p>
          <a:p>
            <a:r>
              <a:rPr lang="en-IN" b="1" dirty="0"/>
              <a:t>&lt;body&gt;</a:t>
            </a:r>
          </a:p>
          <a:p>
            <a:r>
              <a:rPr lang="en-IN" b="1" dirty="0"/>
              <a:t>	&lt;span class="sprite </a:t>
            </a:r>
            <a:r>
              <a:rPr lang="en-IN" b="1" dirty="0" err="1"/>
              <a:t>ie</a:t>
            </a:r>
            <a:r>
              <a:rPr lang="en-IN" b="1" dirty="0"/>
              <a:t>"&gt;&lt;/span&gt;</a:t>
            </a:r>
          </a:p>
          <a:p>
            <a:r>
              <a:rPr lang="en-IN" b="1" dirty="0"/>
              <a:t>&lt;/body&gt;</a:t>
            </a:r>
          </a:p>
          <a:p>
            <a:r>
              <a:rPr lang="en-IN" b="1" dirty="0"/>
              <a:t>&lt;/html&gt;</a:t>
            </a:r>
            <a:endParaRPr lang="en-IN" dirty="0"/>
          </a:p>
        </p:txBody>
      </p:sp>
      <p:pic>
        <p:nvPicPr>
          <p:cNvPr id="3" name="Picture 2" descr="Distance Education Courses in Ludhiana | Dotway Educators">
            <a:extLst>
              <a:ext uri="{FF2B5EF4-FFF2-40B4-BE49-F238E27FC236}">
                <a16:creationId xmlns:a16="http://schemas.microsoft.com/office/drawing/2014/main" id="{49022ECD-86B5-411F-86D5-A8042C70AA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32735" y="113290"/>
            <a:ext cx="2438232" cy="7538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203727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8B0A4C0-C72E-4399-814B-0D72FB243438}"/>
              </a:ext>
            </a:extLst>
          </p:cNvPr>
          <p:cNvPicPr>
            <a:picLocks noChangeAspect="1"/>
          </p:cNvPicPr>
          <p:nvPr/>
        </p:nvPicPr>
        <p:blipFill>
          <a:blip r:embed="rId2"/>
          <a:stretch>
            <a:fillRect/>
          </a:stretch>
        </p:blipFill>
        <p:spPr>
          <a:xfrm>
            <a:off x="727002" y="1873376"/>
            <a:ext cx="10265030" cy="2133785"/>
          </a:xfrm>
          <a:prstGeom prst="rect">
            <a:avLst/>
          </a:prstGeom>
          <a:ln>
            <a:noFill/>
          </a:ln>
          <a:effectLst>
            <a:outerShdw blurRad="292100" dist="139700" dir="2700000" algn="tl" rotWithShape="0">
              <a:srgbClr val="333333">
                <a:alpha val="65000"/>
              </a:srgbClr>
            </a:outerShdw>
          </a:effectLst>
        </p:spPr>
      </p:pic>
      <p:pic>
        <p:nvPicPr>
          <p:cNvPr id="3" name="Picture 2" descr="Distance Education Courses in Ludhiana | Dotway Educators">
            <a:extLst>
              <a:ext uri="{FF2B5EF4-FFF2-40B4-BE49-F238E27FC236}">
                <a16:creationId xmlns:a16="http://schemas.microsoft.com/office/drawing/2014/main" id="{AB63DCA3-6CFE-4176-909B-A52C35B97B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32735" y="113290"/>
            <a:ext cx="2438232" cy="7538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411115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7E78B63-7315-4699-81B5-8447877725D9}"/>
              </a:ext>
            </a:extLst>
          </p:cNvPr>
          <p:cNvSpPr/>
          <p:nvPr/>
        </p:nvSpPr>
        <p:spPr>
          <a:xfrm>
            <a:off x="480849" y="213195"/>
            <a:ext cx="5092262" cy="6124754"/>
          </a:xfrm>
          <a:prstGeom prst="rect">
            <a:avLst/>
          </a:prstGeom>
        </p:spPr>
        <p:txBody>
          <a:bodyPr wrap="square">
            <a:spAutoFit/>
          </a:bodyPr>
          <a:lstStyle/>
          <a:p>
            <a:r>
              <a:rPr lang="en-IN" sz="1400" dirty="0"/>
              <a:t>&lt;!DOCTYPE html&gt;</a:t>
            </a:r>
          </a:p>
          <a:p>
            <a:r>
              <a:rPr lang="en-IN" sz="1400" dirty="0"/>
              <a:t>&lt;html&gt;</a:t>
            </a:r>
          </a:p>
          <a:p>
            <a:r>
              <a:rPr lang="en-IN" sz="1400" dirty="0"/>
              <a:t>&lt;head&gt;</a:t>
            </a:r>
          </a:p>
          <a:p>
            <a:r>
              <a:rPr lang="en-IN" sz="1400" dirty="0"/>
              <a:t>&lt;style&gt;</a:t>
            </a:r>
          </a:p>
          <a:p>
            <a:r>
              <a:rPr lang="en-IN" sz="1400" dirty="0"/>
              <a:t>#home {</a:t>
            </a:r>
          </a:p>
          <a:p>
            <a:r>
              <a:rPr lang="en-IN" sz="1400" dirty="0"/>
              <a:t>  width: 46px;</a:t>
            </a:r>
          </a:p>
          <a:p>
            <a:r>
              <a:rPr lang="en-IN" sz="1400" dirty="0"/>
              <a:t>  height: 44px;</a:t>
            </a:r>
          </a:p>
          <a:p>
            <a:r>
              <a:rPr lang="en-IN" sz="1400" dirty="0"/>
              <a:t>  background: </a:t>
            </a:r>
            <a:r>
              <a:rPr lang="en-IN" sz="1400" dirty="0" err="1"/>
              <a:t>url</a:t>
            </a:r>
            <a:r>
              <a:rPr lang="en-IN" sz="1400" dirty="0"/>
              <a:t>(img_navsprites.gif) 0 0;</a:t>
            </a:r>
          </a:p>
          <a:p>
            <a:r>
              <a:rPr lang="en-IN" sz="1400" dirty="0"/>
              <a:t>}</a:t>
            </a:r>
          </a:p>
          <a:p>
            <a:r>
              <a:rPr lang="en-IN" sz="1400" dirty="0"/>
              <a:t>#main {</a:t>
            </a:r>
          </a:p>
          <a:p>
            <a:r>
              <a:rPr lang="en-IN" sz="1400" dirty="0"/>
              <a:t>  width: 43px;</a:t>
            </a:r>
          </a:p>
          <a:p>
            <a:r>
              <a:rPr lang="en-IN" sz="1400" dirty="0"/>
              <a:t>  height: 44px;</a:t>
            </a:r>
          </a:p>
          <a:p>
            <a:r>
              <a:rPr lang="en-IN" sz="1400" dirty="0"/>
              <a:t>  background: </a:t>
            </a:r>
            <a:r>
              <a:rPr lang="en-IN" sz="1400" dirty="0" err="1"/>
              <a:t>url</a:t>
            </a:r>
            <a:r>
              <a:rPr lang="en-IN" sz="1400" dirty="0"/>
              <a:t>(img_navsprites.gif) -45px 0;</a:t>
            </a:r>
          </a:p>
          <a:p>
            <a:r>
              <a:rPr lang="en-IN" sz="1400" dirty="0"/>
              <a:t>}</a:t>
            </a:r>
          </a:p>
          <a:p>
            <a:r>
              <a:rPr lang="en-IN" sz="1400" dirty="0"/>
              <a:t>#next {</a:t>
            </a:r>
          </a:p>
          <a:p>
            <a:r>
              <a:rPr lang="en-IN" sz="1400" dirty="0"/>
              <a:t>  width: 43px;</a:t>
            </a:r>
          </a:p>
          <a:p>
            <a:r>
              <a:rPr lang="en-IN" sz="1400" dirty="0"/>
              <a:t>  height: 44px;</a:t>
            </a:r>
          </a:p>
          <a:p>
            <a:r>
              <a:rPr lang="en-IN" sz="1400" dirty="0"/>
              <a:t>  background: </a:t>
            </a:r>
            <a:r>
              <a:rPr lang="en-IN" sz="1400" dirty="0" err="1"/>
              <a:t>url</a:t>
            </a:r>
            <a:r>
              <a:rPr lang="en-IN" sz="1400" dirty="0"/>
              <a:t>(img_navsprites.gif) -91px 0;</a:t>
            </a:r>
          </a:p>
          <a:p>
            <a:r>
              <a:rPr lang="en-IN" sz="1400" dirty="0"/>
              <a:t>}</a:t>
            </a:r>
          </a:p>
          <a:p>
            <a:r>
              <a:rPr lang="en-IN" sz="1400" dirty="0"/>
              <a:t>&lt;/style&gt;</a:t>
            </a:r>
          </a:p>
          <a:p>
            <a:r>
              <a:rPr lang="en-IN" sz="1400" dirty="0"/>
              <a:t>&lt;/head&gt;</a:t>
            </a:r>
          </a:p>
          <a:p>
            <a:r>
              <a:rPr lang="en-IN" sz="1400" dirty="0"/>
              <a:t>&lt;body&gt;</a:t>
            </a:r>
          </a:p>
          <a:p>
            <a:r>
              <a:rPr lang="en-IN" sz="1400" dirty="0"/>
              <a:t>&lt;</a:t>
            </a:r>
            <a:r>
              <a:rPr lang="en-IN" sz="1400" dirty="0" err="1"/>
              <a:t>img</a:t>
            </a:r>
            <a:r>
              <a:rPr lang="en-IN" sz="1400" dirty="0"/>
              <a:t> id="home" </a:t>
            </a:r>
            <a:r>
              <a:rPr lang="en-IN" sz="1400" dirty="0" err="1"/>
              <a:t>src</a:t>
            </a:r>
            <a:r>
              <a:rPr lang="en-IN" sz="1400" dirty="0"/>
              <a:t>="img_trans.gif" width="1" height="1"&gt;</a:t>
            </a:r>
          </a:p>
          <a:p>
            <a:r>
              <a:rPr lang="en-IN" sz="1400" dirty="0"/>
              <a:t>&lt;</a:t>
            </a:r>
            <a:r>
              <a:rPr lang="en-IN" sz="1400" dirty="0" err="1"/>
              <a:t>img</a:t>
            </a:r>
            <a:r>
              <a:rPr lang="en-IN" sz="1400" dirty="0"/>
              <a:t> id="main" </a:t>
            </a:r>
            <a:r>
              <a:rPr lang="en-IN" sz="1400" dirty="0" err="1"/>
              <a:t>src</a:t>
            </a:r>
            <a:r>
              <a:rPr lang="en-IN" sz="1400" dirty="0"/>
              <a:t>="img_trans.gif" width="1" height="1"&gt;</a:t>
            </a:r>
          </a:p>
          <a:p>
            <a:r>
              <a:rPr lang="en-IN" sz="1400" dirty="0"/>
              <a:t>&lt;</a:t>
            </a:r>
            <a:r>
              <a:rPr lang="en-IN" sz="1400" dirty="0" err="1"/>
              <a:t>img</a:t>
            </a:r>
            <a:r>
              <a:rPr lang="en-IN" sz="1400" dirty="0"/>
              <a:t> id="next" </a:t>
            </a:r>
            <a:r>
              <a:rPr lang="en-IN" sz="1400" dirty="0" err="1"/>
              <a:t>src</a:t>
            </a:r>
            <a:r>
              <a:rPr lang="en-IN" sz="1400" dirty="0"/>
              <a:t>="img_trans.gif" width="1" height="1"&gt;</a:t>
            </a:r>
          </a:p>
          <a:p>
            <a:r>
              <a:rPr lang="en-IN" sz="1400" dirty="0"/>
              <a:t>&lt;/body&gt;</a:t>
            </a:r>
          </a:p>
          <a:p>
            <a:r>
              <a:rPr lang="en-IN" sz="1400" dirty="0"/>
              <a:t>&lt;/html&gt;</a:t>
            </a:r>
          </a:p>
        </p:txBody>
      </p:sp>
      <p:pic>
        <p:nvPicPr>
          <p:cNvPr id="3" name="Picture 2">
            <a:extLst>
              <a:ext uri="{FF2B5EF4-FFF2-40B4-BE49-F238E27FC236}">
                <a16:creationId xmlns:a16="http://schemas.microsoft.com/office/drawing/2014/main" id="{BFA34C74-7CEF-41CE-8A70-D8EDFDAC4D0D}"/>
              </a:ext>
            </a:extLst>
          </p:cNvPr>
          <p:cNvPicPr>
            <a:picLocks noChangeAspect="1"/>
          </p:cNvPicPr>
          <p:nvPr/>
        </p:nvPicPr>
        <p:blipFill>
          <a:blip r:embed="rId2"/>
          <a:stretch>
            <a:fillRect/>
          </a:stretch>
        </p:blipFill>
        <p:spPr>
          <a:xfrm>
            <a:off x="7551683" y="2135401"/>
            <a:ext cx="3208283" cy="1293599"/>
          </a:xfrm>
          <a:prstGeom prst="rect">
            <a:avLst/>
          </a:prstGeom>
          <a:ln>
            <a:noFill/>
          </a:ln>
          <a:effectLst>
            <a:outerShdw blurRad="292100" dist="139700" dir="2700000" algn="tl" rotWithShape="0">
              <a:srgbClr val="333333">
                <a:alpha val="65000"/>
              </a:srgbClr>
            </a:outerShdw>
          </a:effectLst>
        </p:spPr>
      </p:pic>
      <p:pic>
        <p:nvPicPr>
          <p:cNvPr id="4" name="Picture 3" descr="Distance Education Courses in Ludhiana | Dotway Educators">
            <a:extLst>
              <a:ext uri="{FF2B5EF4-FFF2-40B4-BE49-F238E27FC236}">
                <a16:creationId xmlns:a16="http://schemas.microsoft.com/office/drawing/2014/main" id="{D94441C5-1673-40D7-B1AB-165DFF0A41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32735" y="113290"/>
            <a:ext cx="2438232" cy="7538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9418205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A7E36F7-6B7E-4BED-B025-7DE139303F53}"/>
              </a:ext>
            </a:extLst>
          </p:cNvPr>
          <p:cNvPicPr>
            <a:picLocks noChangeAspect="1"/>
          </p:cNvPicPr>
          <p:nvPr/>
        </p:nvPicPr>
        <p:blipFill>
          <a:blip r:embed="rId2"/>
          <a:stretch>
            <a:fillRect/>
          </a:stretch>
        </p:blipFill>
        <p:spPr>
          <a:xfrm>
            <a:off x="506245" y="365494"/>
            <a:ext cx="11179509" cy="5877651"/>
          </a:xfrm>
          <a:prstGeom prst="rect">
            <a:avLst/>
          </a:prstGeom>
        </p:spPr>
      </p:pic>
      <p:pic>
        <p:nvPicPr>
          <p:cNvPr id="3" name="Picture 2" descr="Distance Education Courses in Ludhiana | Dotway Educators">
            <a:extLst>
              <a:ext uri="{FF2B5EF4-FFF2-40B4-BE49-F238E27FC236}">
                <a16:creationId xmlns:a16="http://schemas.microsoft.com/office/drawing/2014/main" id="{79404374-542E-4102-B8E3-4FF45724B2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32735" y="113290"/>
            <a:ext cx="2438232" cy="7538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801723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A8A4E70-E745-43CB-B7F4-F7487DE1DCCD}"/>
              </a:ext>
            </a:extLst>
          </p:cNvPr>
          <p:cNvPicPr>
            <a:picLocks noChangeAspect="1"/>
          </p:cNvPicPr>
          <p:nvPr/>
        </p:nvPicPr>
        <p:blipFill>
          <a:blip r:embed="rId2"/>
          <a:stretch>
            <a:fillRect/>
          </a:stretch>
        </p:blipFill>
        <p:spPr>
          <a:xfrm>
            <a:off x="772510" y="1198179"/>
            <a:ext cx="10460421" cy="411312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04272889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AD77A87-4BEF-496D-8162-EC5854C51D57}"/>
              </a:ext>
            </a:extLst>
          </p:cNvPr>
          <p:cNvPicPr>
            <a:picLocks noChangeAspect="1"/>
          </p:cNvPicPr>
          <p:nvPr/>
        </p:nvPicPr>
        <p:blipFill>
          <a:blip r:embed="rId2"/>
          <a:stretch>
            <a:fillRect/>
          </a:stretch>
        </p:blipFill>
        <p:spPr>
          <a:xfrm>
            <a:off x="693682" y="1308538"/>
            <a:ext cx="10712669" cy="403597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49416262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EF365F1-3B4E-46EA-B4EB-11EF543CED29}"/>
              </a:ext>
            </a:extLst>
          </p:cNvPr>
          <p:cNvSpPr/>
          <p:nvPr/>
        </p:nvSpPr>
        <p:spPr>
          <a:xfrm>
            <a:off x="345528" y="545457"/>
            <a:ext cx="5235465" cy="5078313"/>
          </a:xfrm>
          <a:prstGeom prst="rect">
            <a:avLst/>
          </a:prstGeom>
        </p:spPr>
        <p:txBody>
          <a:bodyPr wrap="square">
            <a:spAutoFit/>
          </a:bodyPr>
          <a:lstStyle/>
          <a:p>
            <a:r>
              <a:rPr lang="en-IN" dirty="0">
                <a:solidFill>
                  <a:srgbClr val="800000"/>
                </a:solidFill>
                <a:latin typeface="Consolas" panose="020B0609020204030204" pitchFamily="49" charset="0"/>
              </a:rPr>
              <a:t>&lt;style&gt;</a:t>
            </a:r>
            <a:endParaRPr lang="en-IN" dirty="0">
              <a:solidFill>
                <a:srgbClr val="000000"/>
              </a:solidFill>
              <a:latin typeface="Consolas" panose="020B0609020204030204" pitchFamily="49" charset="0"/>
            </a:endParaRPr>
          </a:p>
          <a:p>
            <a:r>
              <a:rPr lang="en-IN" dirty="0">
                <a:solidFill>
                  <a:srgbClr val="000000"/>
                </a:solidFill>
                <a:latin typeface="Consolas" panose="020B0609020204030204" pitchFamily="49" charset="0"/>
              </a:rPr>
              <a:t>        </a:t>
            </a:r>
            <a:r>
              <a:rPr lang="en-IN" dirty="0">
                <a:solidFill>
                  <a:srgbClr val="800000"/>
                </a:solidFill>
                <a:latin typeface="Consolas" panose="020B0609020204030204" pitchFamily="49" charset="0"/>
              </a:rPr>
              <a:t>.box</a:t>
            </a:r>
            <a:r>
              <a:rPr lang="en-IN" dirty="0">
                <a:solidFill>
                  <a:srgbClr val="000000"/>
                </a:solidFill>
                <a:latin typeface="Consolas" panose="020B0609020204030204" pitchFamily="49" charset="0"/>
              </a:rPr>
              <a:t>{</a:t>
            </a:r>
          </a:p>
          <a:p>
            <a:r>
              <a:rPr lang="en-IN" dirty="0">
                <a:solidFill>
                  <a:srgbClr val="000000"/>
                </a:solidFill>
                <a:latin typeface="Consolas" panose="020B0609020204030204" pitchFamily="49" charset="0"/>
              </a:rPr>
              <a:t>            </a:t>
            </a:r>
            <a:r>
              <a:rPr lang="en-IN" dirty="0">
                <a:solidFill>
                  <a:srgbClr val="E50000"/>
                </a:solidFill>
                <a:latin typeface="Consolas" panose="020B0609020204030204" pitchFamily="49" charset="0"/>
              </a:rPr>
              <a:t>background-</a:t>
            </a:r>
            <a:r>
              <a:rPr lang="en-IN" dirty="0" err="1">
                <a:solidFill>
                  <a:srgbClr val="E50000"/>
                </a:solidFill>
                <a:latin typeface="Consolas" panose="020B0609020204030204" pitchFamily="49" charset="0"/>
              </a:rPr>
              <a:t>color</a:t>
            </a:r>
            <a:r>
              <a:rPr lang="en-IN" dirty="0">
                <a:solidFill>
                  <a:srgbClr val="000000"/>
                </a:solidFill>
                <a:latin typeface="Consolas" panose="020B0609020204030204" pitchFamily="49" charset="0"/>
              </a:rPr>
              <a:t>: </a:t>
            </a:r>
            <a:r>
              <a:rPr lang="en-IN" dirty="0">
                <a:solidFill>
                  <a:srgbClr val="0451A5"/>
                </a:solidFill>
                <a:latin typeface="Consolas" panose="020B0609020204030204" pitchFamily="49" charset="0"/>
              </a:rPr>
              <a:t>cyan</a:t>
            </a:r>
            <a:r>
              <a:rPr lang="en-IN" dirty="0">
                <a:solidFill>
                  <a:srgbClr val="000000"/>
                </a:solidFill>
                <a:latin typeface="Consolas" panose="020B0609020204030204" pitchFamily="49" charset="0"/>
              </a:rPr>
              <a:t>;</a:t>
            </a:r>
          </a:p>
          <a:p>
            <a:r>
              <a:rPr lang="en-IN" dirty="0">
                <a:solidFill>
                  <a:srgbClr val="000000"/>
                </a:solidFill>
                <a:latin typeface="Consolas" panose="020B0609020204030204" pitchFamily="49" charset="0"/>
              </a:rPr>
              <a:t>            </a:t>
            </a:r>
            <a:r>
              <a:rPr lang="en-IN" dirty="0">
                <a:solidFill>
                  <a:srgbClr val="E50000"/>
                </a:solidFill>
                <a:latin typeface="Consolas" panose="020B0609020204030204" pitchFamily="49" charset="0"/>
              </a:rPr>
              <a:t>font-size</a:t>
            </a:r>
            <a:r>
              <a:rPr lang="en-IN" dirty="0">
                <a:solidFill>
                  <a:srgbClr val="000000"/>
                </a:solidFill>
                <a:latin typeface="Consolas" panose="020B0609020204030204" pitchFamily="49" charset="0"/>
              </a:rPr>
              <a:t>: </a:t>
            </a:r>
            <a:r>
              <a:rPr lang="en-IN" dirty="0">
                <a:solidFill>
                  <a:srgbClr val="098658"/>
                </a:solidFill>
                <a:latin typeface="Consolas" panose="020B0609020204030204" pitchFamily="49" charset="0"/>
              </a:rPr>
              <a:t>60px</a:t>
            </a:r>
            <a:r>
              <a:rPr lang="en-IN" dirty="0">
                <a:solidFill>
                  <a:srgbClr val="000000"/>
                </a:solidFill>
                <a:latin typeface="Consolas" panose="020B0609020204030204" pitchFamily="49" charset="0"/>
              </a:rPr>
              <a:t>;</a:t>
            </a:r>
          </a:p>
          <a:p>
            <a:r>
              <a:rPr lang="en-IN" dirty="0">
                <a:solidFill>
                  <a:srgbClr val="000000"/>
                </a:solidFill>
                <a:latin typeface="Consolas" panose="020B0609020204030204" pitchFamily="49" charset="0"/>
              </a:rPr>
              <a:t>            </a:t>
            </a:r>
            <a:r>
              <a:rPr lang="en-IN" dirty="0">
                <a:solidFill>
                  <a:srgbClr val="E50000"/>
                </a:solidFill>
                <a:latin typeface="Consolas" panose="020B0609020204030204" pitchFamily="49" charset="0"/>
              </a:rPr>
              <a:t>text-align</a:t>
            </a:r>
            <a:r>
              <a:rPr lang="en-IN" dirty="0">
                <a:solidFill>
                  <a:srgbClr val="000000"/>
                </a:solidFill>
                <a:latin typeface="Consolas" panose="020B0609020204030204" pitchFamily="49" charset="0"/>
              </a:rPr>
              <a:t>: </a:t>
            </a:r>
            <a:r>
              <a:rPr lang="en-IN" dirty="0" err="1">
                <a:solidFill>
                  <a:srgbClr val="0451A5"/>
                </a:solidFill>
                <a:latin typeface="Consolas" panose="020B0609020204030204" pitchFamily="49" charset="0"/>
              </a:rPr>
              <a:t>center</a:t>
            </a:r>
            <a:r>
              <a:rPr lang="en-IN" dirty="0">
                <a:solidFill>
                  <a:srgbClr val="000000"/>
                </a:solidFill>
                <a:latin typeface="Consolas" panose="020B0609020204030204" pitchFamily="49" charset="0"/>
              </a:rPr>
              <a:t>;</a:t>
            </a:r>
          </a:p>
          <a:p>
            <a:r>
              <a:rPr lang="en-IN" dirty="0">
                <a:solidFill>
                  <a:srgbClr val="000000"/>
                </a:solidFill>
                <a:latin typeface="Consolas" panose="020B0609020204030204" pitchFamily="49" charset="0"/>
              </a:rPr>
              <a:t>            </a:t>
            </a:r>
            <a:r>
              <a:rPr lang="en-IN" dirty="0" err="1">
                <a:solidFill>
                  <a:srgbClr val="E50000"/>
                </a:solidFill>
                <a:latin typeface="Consolas" panose="020B0609020204030204" pitchFamily="49" charset="0"/>
              </a:rPr>
              <a:t>color</a:t>
            </a:r>
            <a:r>
              <a:rPr lang="en-IN" dirty="0">
                <a:solidFill>
                  <a:srgbClr val="000000"/>
                </a:solidFill>
                <a:latin typeface="Consolas" panose="020B0609020204030204" pitchFamily="49" charset="0"/>
              </a:rPr>
              <a:t>: </a:t>
            </a:r>
            <a:r>
              <a:rPr lang="en-IN" dirty="0">
                <a:solidFill>
                  <a:srgbClr val="0451A5"/>
                </a:solidFill>
                <a:latin typeface="Consolas" panose="020B0609020204030204" pitchFamily="49" charset="0"/>
              </a:rPr>
              <a:t>black</a:t>
            </a:r>
            <a:r>
              <a:rPr lang="en-IN" dirty="0">
                <a:solidFill>
                  <a:srgbClr val="000000"/>
                </a:solidFill>
                <a:latin typeface="Consolas" panose="020B0609020204030204" pitchFamily="49" charset="0"/>
              </a:rPr>
              <a:t>;</a:t>
            </a:r>
          </a:p>
          <a:p>
            <a:r>
              <a:rPr lang="en-IN" dirty="0">
                <a:solidFill>
                  <a:srgbClr val="000000"/>
                </a:solidFill>
                <a:latin typeface="Consolas" panose="020B0609020204030204" pitchFamily="49" charset="0"/>
              </a:rPr>
              <a:t>            </a:t>
            </a:r>
            <a:r>
              <a:rPr lang="en-IN" dirty="0">
                <a:solidFill>
                  <a:srgbClr val="E50000"/>
                </a:solidFill>
                <a:latin typeface="Consolas" panose="020B0609020204030204" pitchFamily="49" charset="0"/>
              </a:rPr>
              <a:t>display</a:t>
            </a:r>
            <a:r>
              <a:rPr lang="en-IN" dirty="0">
                <a:solidFill>
                  <a:srgbClr val="000000"/>
                </a:solidFill>
                <a:latin typeface="Consolas" panose="020B0609020204030204" pitchFamily="49" charset="0"/>
              </a:rPr>
              <a:t>: </a:t>
            </a:r>
            <a:r>
              <a:rPr lang="en-IN" dirty="0">
                <a:solidFill>
                  <a:srgbClr val="0451A5"/>
                </a:solidFill>
                <a:latin typeface="Consolas" panose="020B0609020204030204" pitchFamily="49" charset="0"/>
              </a:rPr>
              <a:t>none</a:t>
            </a:r>
            <a:r>
              <a:rPr lang="en-IN" dirty="0">
                <a:solidFill>
                  <a:srgbClr val="000000"/>
                </a:solidFill>
                <a:latin typeface="Consolas" panose="020B0609020204030204" pitchFamily="49" charset="0"/>
              </a:rPr>
              <a:t>;</a:t>
            </a:r>
          </a:p>
          <a:p>
            <a:r>
              <a:rPr lang="en-IN" dirty="0">
                <a:solidFill>
                  <a:srgbClr val="000000"/>
                </a:solidFill>
                <a:latin typeface="Consolas" panose="020B0609020204030204" pitchFamily="49" charset="0"/>
              </a:rPr>
              <a:t>        }</a:t>
            </a:r>
          </a:p>
          <a:p>
            <a:br>
              <a:rPr lang="en-IN" dirty="0">
                <a:solidFill>
                  <a:srgbClr val="000000"/>
                </a:solidFill>
                <a:latin typeface="Consolas" panose="020B0609020204030204" pitchFamily="49" charset="0"/>
              </a:rPr>
            </a:br>
            <a:r>
              <a:rPr lang="en-IN" dirty="0">
                <a:solidFill>
                  <a:srgbClr val="000000"/>
                </a:solidFill>
                <a:latin typeface="Consolas" panose="020B0609020204030204" pitchFamily="49" charset="0"/>
              </a:rPr>
              <a:t>        </a:t>
            </a:r>
            <a:r>
              <a:rPr lang="en-IN" dirty="0">
                <a:solidFill>
                  <a:srgbClr val="0000FF"/>
                </a:solidFill>
                <a:latin typeface="Consolas" panose="020B0609020204030204" pitchFamily="49" charset="0"/>
              </a:rPr>
              <a:t>@media</a:t>
            </a:r>
            <a:r>
              <a:rPr lang="en-IN" dirty="0">
                <a:solidFill>
                  <a:srgbClr val="000000"/>
                </a:solidFill>
                <a:latin typeface="Consolas" panose="020B0609020204030204" pitchFamily="49" charset="0"/>
              </a:rPr>
              <a:t> only </a:t>
            </a:r>
            <a:r>
              <a:rPr lang="en-IN" dirty="0">
                <a:solidFill>
                  <a:srgbClr val="0451A5"/>
                </a:solidFill>
                <a:latin typeface="Consolas" panose="020B0609020204030204" pitchFamily="49" charset="0"/>
              </a:rPr>
              <a:t>screen</a:t>
            </a:r>
            <a:r>
              <a:rPr lang="en-IN" dirty="0">
                <a:solidFill>
                  <a:srgbClr val="000000"/>
                </a:solidFill>
                <a:latin typeface="Consolas" panose="020B0609020204030204" pitchFamily="49" charset="0"/>
              </a:rPr>
              <a:t> and (</a:t>
            </a:r>
            <a:r>
              <a:rPr lang="en-IN" dirty="0">
                <a:solidFill>
                  <a:srgbClr val="E50000"/>
                </a:solidFill>
                <a:latin typeface="Consolas" panose="020B0609020204030204" pitchFamily="49" charset="0"/>
              </a:rPr>
              <a:t>max-width</a:t>
            </a:r>
            <a:r>
              <a:rPr lang="en-IN" dirty="0">
                <a:solidFill>
                  <a:srgbClr val="000000"/>
                </a:solidFill>
                <a:latin typeface="Consolas" panose="020B0609020204030204" pitchFamily="49" charset="0"/>
              </a:rPr>
              <a:t>:</a:t>
            </a:r>
            <a:r>
              <a:rPr lang="en-IN" dirty="0">
                <a:solidFill>
                  <a:srgbClr val="098658"/>
                </a:solidFill>
                <a:latin typeface="Consolas" panose="020B0609020204030204" pitchFamily="49" charset="0"/>
              </a:rPr>
              <a:t>500px</a:t>
            </a:r>
            <a:r>
              <a:rPr lang="en-IN" dirty="0">
                <a:solidFill>
                  <a:srgbClr val="000000"/>
                </a:solidFill>
                <a:latin typeface="Consolas" panose="020B0609020204030204" pitchFamily="49" charset="0"/>
              </a:rPr>
              <a:t>){</a:t>
            </a:r>
          </a:p>
          <a:p>
            <a:r>
              <a:rPr lang="en-IN" dirty="0">
                <a:solidFill>
                  <a:srgbClr val="000000"/>
                </a:solidFill>
                <a:latin typeface="Consolas" panose="020B0609020204030204" pitchFamily="49" charset="0"/>
              </a:rPr>
              <a:t>            </a:t>
            </a:r>
            <a:r>
              <a:rPr lang="en-IN" dirty="0">
                <a:solidFill>
                  <a:srgbClr val="800000"/>
                </a:solidFill>
                <a:latin typeface="Consolas" panose="020B0609020204030204" pitchFamily="49" charset="0"/>
              </a:rPr>
              <a:t>#item-3</a:t>
            </a:r>
            <a:r>
              <a:rPr lang="en-IN" dirty="0">
                <a:solidFill>
                  <a:srgbClr val="000000"/>
                </a:solidFill>
                <a:latin typeface="Consolas" panose="020B0609020204030204" pitchFamily="49" charset="0"/>
              </a:rPr>
              <a:t>{</a:t>
            </a:r>
          </a:p>
          <a:p>
            <a:r>
              <a:rPr lang="en-IN" dirty="0">
                <a:solidFill>
                  <a:srgbClr val="000000"/>
                </a:solidFill>
                <a:latin typeface="Consolas" panose="020B0609020204030204" pitchFamily="49" charset="0"/>
              </a:rPr>
              <a:t>                </a:t>
            </a:r>
            <a:r>
              <a:rPr lang="en-IN" dirty="0">
                <a:solidFill>
                  <a:srgbClr val="E50000"/>
                </a:solidFill>
                <a:latin typeface="Consolas" panose="020B0609020204030204" pitchFamily="49" charset="0"/>
              </a:rPr>
              <a:t>display</a:t>
            </a:r>
            <a:r>
              <a:rPr lang="en-IN" dirty="0">
                <a:solidFill>
                  <a:srgbClr val="000000"/>
                </a:solidFill>
                <a:latin typeface="Consolas" panose="020B0609020204030204" pitchFamily="49" charset="0"/>
              </a:rPr>
              <a:t>: </a:t>
            </a:r>
            <a:r>
              <a:rPr lang="en-IN" dirty="0">
                <a:solidFill>
                  <a:srgbClr val="0451A5"/>
                </a:solidFill>
                <a:latin typeface="Consolas" panose="020B0609020204030204" pitchFamily="49" charset="0"/>
              </a:rPr>
              <a:t>block</a:t>
            </a:r>
            <a:r>
              <a:rPr lang="en-IN" dirty="0">
                <a:solidFill>
                  <a:srgbClr val="000000"/>
                </a:solidFill>
                <a:latin typeface="Consolas" panose="020B0609020204030204" pitchFamily="49" charset="0"/>
              </a:rPr>
              <a:t>;</a:t>
            </a:r>
          </a:p>
          <a:p>
            <a:r>
              <a:rPr lang="en-IN" dirty="0">
                <a:solidFill>
                  <a:srgbClr val="000000"/>
                </a:solidFill>
                <a:latin typeface="Consolas" panose="020B0609020204030204" pitchFamily="49" charset="0"/>
              </a:rPr>
              <a:t>                </a:t>
            </a:r>
            <a:r>
              <a:rPr lang="en-IN" dirty="0">
                <a:solidFill>
                  <a:srgbClr val="E50000"/>
                </a:solidFill>
                <a:latin typeface="Consolas" panose="020B0609020204030204" pitchFamily="49" charset="0"/>
              </a:rPr>
              <a:t>background-</a:t>
            </a:r>
            <a:r>
              <a:rPr lang="en-IN" dirty="0" err="1">
                <a:solidFill>
                  <a:srgbClr val="E50000"/>
                </a:solidFill>
                <a:latin typeface="Consolas" panose="020B0609020204030204" pitchFamily="49" charset="0"/>
              </a:rPr>
              <a:t>color</a:t>
            </a:r>
            <a:r>
              <a:rPr lang="en-IN" dirty="0">
                <a:solidFill>
                  <a:srgbClr val="000000"/>
                </a:solidFill>
                <a:latin typeface="Consolas" panose="020B0609020204030204" pitchFamily="49" charset="0"/>
              </a:rPr>
              <a:t>: </a:t>
            </a:r>
            <a:r>
              <a:rPr lang="en-IN" dirty="0">
                <a:solidFill>
                  <a:srgbClr val="0451A5"/>
                </a:solidFill>
                <a:latin typeface="Consolas" panose="020B0609020204030204" pitchFamily="49" charset="0"/>
              </a:rPr>
              <a:t>red</a:t>
            </a:r>
            <a:r>
              <a:rPr lang="en-IN" dirty="0">
                <a:solidFill>
                  <a:srgbClr val="000000"/>
                </a:solidFill>
                <a:latin typeface="Consolas" panose="020B0609020204030204" pitchFamily="49" charset="0"/>
              </a:rPr>
              <a:t>;</a:t>
            </a:r>
          </a:p>
          <a:p>
            <a:r>
              <a:rPr lang="en-IN" dirty="0">
                <a:solidFill>
                  <a:srgbClr val="000000"/>
                </a:solidFill>
                <a:latin typeface="Consolas" panose="020B0609020204030204" pitchFamily="49" charset="0"/>
              </a:rPr>
              <a:t>            }</a:t>
            </a:r>
          </a:p>
          <a:p>
            <a:r>
              <a:rPr lang="en-IN" dirty="0">
                <a:solidFill>
                  <a:srgbClr val="000000"/>
                </a:solidFill>
                <a:latin typeface="Consolas" panose="020B0609020204030204" pitchFamily="49" charset="0"/>
              </a:rPr>
              <a:t>        }</a:t>
            </a:r>
          </a:p>
          <a:p>
            <a:br>
              <a:rPr lang="en-IN" dirty="0">
                <a:solidFill>
                  <a:srgbClr val="000000"/>
                </a:solidFill>
                <a:latin typeface="Consolas" panose="020B0609020204030204" pitchFamily="49" charset="0"/>
              </a:rPr>
            </a:br>
            <a:r>
              <a:rPr lang="en-IN" dirty="0">
                <a:solidFill>
                  <a:srgbClr val="000000"/>
                </a:solidFill>
                <a:latin typeface="Consolas" panose="020B0609020204030204" pitchFamily="49" charset="0"/>
              </a:rPr>
              <a:t>      </a:t>
            </a:r>
          </a:p>
        </p:txBody>
      </p:sp>
      <p:sp>
        <p:nvSpPr>
          <p:cNvPr id="3" name="Rectangle 2">
            <a:extLst>
              <a:ext uri="{FF2B5EF4-FFF2-40B4-BE49-F238E27FC236}">
                <a16:creationId xmlns:a16="http://schemas.microsoft.com/office/drawing/2014/main" id="{0A68B218-E7B5-40AD-843B-A66E288B40F5}"/>
              </a:ext>
            </a:extLst>
          </p:cNvPr>
          <p:cNvSpPr/>
          <p:nvPr/>
        </p:nvSpPr>
        <p:spPr>
          <a:xfrm>
            <a:off x="5925207" y="653361"/>
            <a:ext cx="6096000" cy="5078313"/>
          </a:xfrm>
          <a:prstGeom prst="rect">
            <a:avLst/>
          </a:prstGeom>
        </p:spPr>
        <p:txBody>
          <a:bodyPr>
            <a:spAutoFit/>
          </a:bodyPr>
          <a:lstStyle/>
          <a:p>
            <a:r>
              <a:rPr lang="en-IN" dirty="0">
                <a:solidFill>
                  <a:srgbClr val="000000"/>
                </a:solidFill>
                <a:latin typeface="Consolas" panose="020B0609020204030204" pitchFamily="49" charset="0"/>
              </a:rPr>
              <a:t> </a:t>
            </a:r>
            <a:r>
              <a:rPr lang="en-IN" dirty="0">
                <a:solidFill>
                  <a:srgbClr val="0000FF"/>
                </a:solidFill>
                <a:latin typeface="Consolas" panose="020B0609020204030204" pitchFamily="49" charset="0"/>
              </a:rPr>
              <a:t>@media</a:t>
            </a:r>
            <a:r>
              <a:rPr lang="en-IN" dirty="0">
                <a:solidFill>
                  <a:srgbClr val="000000"/>
                </a:solidFill>
                <a:latin typeface="Consolas" panose="020B0609020204030204" pitchFamily="49" charset="0"/>
              </a:rPr>
              <a:t> only </a:t>
            </a:r>
            <a:r>
              <a:rPr lang="en-IN" dirty="0">
                <a:solidFill>
                  <a:srgbClr val="0451A5"/>
                </a:solidFill>
                <a:latin typeface="Consolas" panose="020B0609020204030204" pitchFamily="49" charset="0"/>
              </a:rPr>
              <a:t>screen</a:t>
            </a:r>
            <a:r>
              <a:rPr lang="en-IN" dirty="0">
                <a:solidFill>
                  <a:srgbClr val="000000"/>
                </a:solidFill>
                <a:latin typeface="Consolas" panose="020B0609020204030204" pitchFamily="49" charset="0"/>
              </a:rPr>
              <a:t> and (</a:t>
            </a:r>
            <a:r>
              <a:rPr lang="en-IN" dirty="0">
                <a:solidFill>
                  <a:srgbClr val="E50000"/>
                </a:solidFill>
                <a:latin typeface="Consolas" panose="020B0609020204030204" pitchFamily="49" charset="0"/>
              </a:rPr>
              <a:t>min-width</a:t>
            </a:r>
            <a:r>
              <a:rPr lang="en-IN" dirty="0">
                <a:solidFill>
                  <a:srgbClr val="000000"/>
                </a:solidFill>
                <a:latin typeface="Consolas" panose="020B0609020204030204" pitchFamily="49" charset="0"/>
              </a:rPr>
              <a:t>:</a:t>
            </a:r>
            <a:r>
              <a:rPr lang="en-IN" dirty="0">
                <a:solidFill>
                  <a:srgbClr val="098658"/>
                </a:solidFill>
                <a:latin typeface="Consolas" panose="020B0609020204030204" pitchFamily="49" charset="0"/>
              </a:rPr>
              <a:t>500px</a:t>
            </a:r>
            <a:r>
              <a:rPr lang="en-IN" dirty="0">
                <a:solidFill>
                  <a:srgbClr val="000000"/>
                </a:solidFill>
                <a:latin typeface="Consolas" panose="020B0609020204030204" pitchFamily="49" charset="0"/>
              </a:rPr>
              <a:t>) and (</a:t>
            </a:r>
            <a:r>
              <a:rPr lang="en-IN" dirty="0">
                <a:solidFill>
                  <a:srgbClr val="E50000"/>
                </a:solidFill>
                <a:latin typeface="Consolas" panose="020B0609020204030204" pitchFamily="49" charset="0"/>
              </a:rPr>
              <a:t>max-width</a:t>
            </a:r>
            <a:r>
              <a:rPr lang="en-IN" dirty="0">
                <a:solidFill>
                  <a:srgbClr val="000000"/>
                </a:solidFill>
                <a:latin typeface="Consolas" panose="020B0609020204030204" pitchFamily="49" charset="0"/>
              </a:rPr>
              <a:t>:</a:t>
            </a:r>
            <a:r>
              <a:rPr lang="en-IN" dirty="0">
                <a:solidFill>
                  <a:srgbClr val="098658"/>
                </a:solidFill>
                <a:latin typeface="Consolas" panose="020B0609020204030204" pitchFamily="49" charset="0"/>
              </a:rPr>
              <a:t>1000px</a:t>
            </a:r>
            <a:r>
              <a:rPr lang="en-IN" dirty="0">
                <a:solidFill>
                  <a:srgbClr val="000000"/>
                </a:solidFill>
                <a:latin typeface="Consolas" panose="020B0609020204030204" pitchFamily="49" charset="0"/>
              </a:rPr>
              <a:t>){</a:t>
            </a:r>
          </a:p>
          <a:p>
            <a:r>
              <a:rPr lang="en-IN" dirty="0">
                <a:solidFill>
                  <a:srgbClr val="000000"/>
                </a:solidFill>
                <a:latin typeface="Consolas" panose="020B0609020204030204" pitchFamily="49" charset="0"/>
              </a:rPr>
              <a:t>            </a:t>
            </a:r>
            <a:r>
              <a:rPr lang="en-IN" dirty="0">
                <a:solidFill>
                  <a:srgbClr val="800000"/>
                </a:solidFill>
                <a:latin typeface="Consolas" panose="020B0609020204030204" pitchFamily="49" charset="0"/>
              </a:rPr>
              <a:t>#item-2</a:t>
            </a:r>
            <a:r>
              <a:rPr lang="en-IN" dirty="0">
                <a:solidFill>
                  <a:srgbClr val="000000"/>
                </a:solidFill>
                <a:latin typeface="Consolas" panose="020B0609020204030204" pitchFamily="49" charset="0"/>
              </a:rPr>
              <a:t>{</a:t>
            </a:r>
          </a:p>
          <a:p>
            <a:r>
              <a:rPr lang="en-IN" dirty="0">
                <a:solidFill>
                  <a:srgbClr val="000000"/>
                </a:solidFill>
                <a:latin typeface="Consolas" panose="020B0609020204030204" pitchFamily="49" charset="0"/>
              </a:rPr>
              <a:t>                </a:t>
            </a:r>
            <a:r>
              <a:rPr lang="en-IN" dirty="0">
                <a:solidFill>
                  <a:srgbClr val="E50000"/>
                </a:solidFill>
                <a:latin typeface="Consolas" panose="020B0609020204030204" pitchFamily="49" charset="0"/>
              </a:rPr>
              <a:t>display</a:t>
            </a:r>
            <a:r>
              <a:rPr lang="en-IN" dirty="0">
                <a:solidFill>
                  <a:srgbClr val="000000"/>
                </a:solidFill>
                <a:latin typeface="Consolas" panose="020B0609020204030204" pitchFamily="49" charset="0"/>
              </a:rPr>
              <a:t>: </a:t>
            </a:r>
            <a:r>
              <a:rPr lang="en-IN" dirty="0">
                <a:solidFill>
                  <a:srgbClr val="0451A5"/>
                </a:solidFill>
                <a:latin typeface="Consolas" panose="020B0609020204030204" pitchFamily="49" charset="0"/>
              </a:rPr>
              <a:t>block</a:t>
            </a:r>
            <a:r>
              <a:rPr lang="en-IN" dirty="0">
                <a:solidFill>
                  <a:srgbClr val="000000"/>
                </a:solidFill>
                <a:latin typeface="Consolas" panose="020B0609020204030204" pitchFamily="49" charset="0"/>
              </a:rPr>
              <a:t>;</a:t>
            </a:r>
          </a:p>
          <a:p>
            <a:r>
              <a:rPr lang="en-IN" dirty="0">
                <a:solidFill>
                  <a:srgbClr val="000000"/>
                </a:solidFill>
                <a:latin typeface="Consolas" panose="020B0609020204030204" pitchFamily="49" charset="0"/>
              </a:rPr>
              <a:t>                </a:t>
            </a:r>
            <a:r>
              <a:rPr lang="en-IN" dirty="0">
                <a:solidFill>
                  <a:srgbClr val="E50000"/>
                </a:solidFill>
                <a:latin typeface="Consolas" panose="020B0609020204030204" pitchFamily="49" charset="0"/>
              </a:rPr>
              <a:t>background-</a:t>
            </a:r>
            <a:r>
              <a:rPr lang="en-IN" dirty="0" err="1">
                <a:solidFill>
                  <a:srgbClr val="E50000"/>
                </a:solidFill>
                <a:latin typeface="Consolas" panose="020B0609020204030204" pitchFamily="49" charset="0"/>
              </a:rPr>
              <a:t>color</a:t>
            </a:r>
            <a:r>
              <a:rPr lang="en-IN" dirty="0">
                <a:solidFill>
                  <a:srgbClr val="000000"/>
                </a:solidFill>
                <a:latin typeface="Consolas" panose="020B0609020204030204" pitchFamily="49" charset="0"/>
              </a:rPr>
              <a:t>: </a:t>
            </a:r>
            <a:r>
              <a:rPr lang="en-IN" dirty="0" err="1">
                <a:solidFill>
                  <a:srgbClr val="0451A5"/>
                </a:solidFill>
                <a:latin typeface="Consolas" panose="020B0609020204030204" pitchFamily="49" charset="0"/>
              </a:rPr>
              <a:t>greenyellow</a:t>
            </a:r>
            <a:r>
              <a:rPr lang="en-IN" dirty="0">
                <a:solidFill>
                  <a:srgbClr val="000000"/>
                </a:solidFill>
                <a:latin typeface="Consolas" panose="020B0609020204030204" pitchFamily="49" charset="0"/>
              </a:rPr>
              <a:t>;</a:t>
            </a:r>
          </a:p>
          <a:p>
            <a:r>
              <a:rPr lang="en-IN" dirty="0">
                <a:solidFill>
                  <a:srgbClr val="000000"/>
                </a:solidFill>
                <a:latin typeface="Consolas" panose="020B0609020204030204" pitchFamily="49" charset="0"/>
              </a:rPr>
              <a:t>                </a:t>
            </a:r>
            <a:r>
              <a:rPr lang="en-IN" dirty="0" err="1">
                <a:solidFill>
                  <a:srgbClr val="E50000"/>
                </a:solidFill>
                <a:latin typeface="Consolas" panose="020B0609020204030204" pitchFamily="49" charset="0"/>
              </a:rPr>
              <a:t>color</a:t>
            </a:r>
            <a:r>
              <a:rPr lang="en-IN" dirty="0">
                <a:solidFill>
                  <a:srgbClr val="000000"/>
                </a:solidFill>
                <a:latin typeface="Consolas" panose="020B0609020204030204" pitchFamily="49" charset="0"/>
              </a:rPr>
              <a:t>: </a:t>
            </a:r>
            <a:r>
              <a:rPr lang="en-IN" dirty="0">
                <a:solidFill>
                  <a:srgbClr val="0451A5"/>
                </a:solidFill>
                <a:latin typeface="Consolas" panose="020B0609020204030204" pitchFamily="49" charset="0"/>
              </a:rPr>
              <a:t>white</a:t>
            </a:r>
            <a:r>
              <a:rPr lang="en-IN" dirty="0">
                <a:solidFill>
                  <a:srgbClr val="000000"/>
                </a:solidFill>
                <a:latin typeface="Consolas" panose="020B0609020204030204" pitchFamily="49" charset="0"/>
              </a:rPr>
              <a:t>;</a:t>
            </a:r>
          </a:p>
          <a:p>
            <a:r>
              <a:rPr lang="en-IN" dirty="0">
                <a:solidFill>
                  <a:srgbClr val="000000"/>
                </a:solidFill>
                <a:latin typeface="Consolas" panose="020B0609020204030204" pitchFamily="49" charset="0"/>
              </a:rPr>
              <a:t>            }</a:t>
            </a:r>
          </a:p>
          <a:p>
            <a:r>
              <a:rPr lang="en-IN" dirty="0">
                <a:solidFill>
                  <a:srgbClr val="000000"/>
                </a:solidFill>
                <a:latin typeface="Consolas" panose="020B0609020204030204" pitchFamily="49" charset="0"/>
              </a:rPr>
              <a:t>        }</a:t>
            </a:r>
          </a:p>
          <a:p>
            <a:br>
              <a:rPr lang="en-IN" dirty="0">
                <a:solidFill>
                  <a:srgbClr val="000000"/>
                </a:solidFill>
                <a:latin typeface="Consolas" panose="020B0609020204030204" pitchFamily="49" charset="0"/>
              </a:rPr>
            </a:br>
            <a:r>
              <a:rPr lang="en-IN" dirty="0">
                <a:solidFill>
                  <a:srgbClr val="000000"/>
                </a:solidFill>
                <a:latin typeface="Consolas" panose="020B0609020204030204" pitchFamily="49" charset="0"/>
              </a:rPr>
              <a:t>        </a:t>
            </a:r>
            <a:r>
              <a:rPr lang="en-IN" dirty="0">
                <a:solidFill>
                  <a:srgbClr val="0000FF"/>
                </a:solidFill>
                <a:latin typeface="Consolas" panose="020B0609020204030204" pitchFamily="49" charset="0"/>
              </a:rPr>
              <a:t>@media</a:t>
            </a:r>
            <a:r>
              <a:rPr lang="en-IN" dirty="0">
                <a:solidFill>
                  <a:srgbClr val="000000"/>
                </a:solidFill>
                <a:latin typeface="Consolas" panose="020B0609020204030204" pitchFamily="49" charset="0"/>
              </a:rPr>
              <a:t> only </a:t>
            </a:r>
            <a:r>
              <a:rPr lang="en-IN" dirty="0">
                <a:solidFill>
                  <a:srgbClr val="0451A5"/>
                </a:solidFill>
                <a:latin typeface="Consolas" panose="020B0609020204030204" pitchFamily="49" charset="0"/>
              </a:rPr>
              <a:t>screen</a:t>
            </a:r>
            <a:r>
              <a:rPr lang="en-IN" dirty="0">
                <a:solidFill>
                  <a:srgbClr val="000000"/>
                </a:solidFill>
                <a:latin typeface="Consolas" panose="020B0609020204030204" pitchFamily="49" charset="0"/>
              </a:rPr>
              <a:t> and (</a:t>
            </a:r>
            <a:r>
              <a:rPr lang="en-IN" dirty="0">
                <a:solidFill>
                  <a:srgbClr val="E50000"/>
                </a:solidFill>
                <a:latin typeface="Consolas" panose="020B0609020204030204" pitchFamily="49" charset="0"/>
              </a:rPr>
              <a:t>min-width</a:t>
            </a:r>
            <a:r>
              <a:rPr lang="en-IN" dirty="0">
                <a:solidFill>
                  <a:srgbClr val="000000"/>
                </a:solidFill>
                <a:latin typeface="Consolas" panose="020B0609020204030204" pitchFamily="49" charset="0"/>
              </a:rPr>
              <a:t>:</a:t>
            </a:r>
            <a:r>
              <a:rPr lang="en-IN" dirty="0">
                <a:solidFill>
                  <a:srgbClr val="098658"/>
                </a:solidFill>
                <a:latin typeface="Consolas" panose="020B0609020204030204" pitchFamily="49" charset="0"/>
              </a:rPr>
              <a:t>600px</a:t>
            </a:r>
            <a:r>
              <a:rPr lang="en-IN" dirty="0">
                <a:solidFill>
                  <a:srgbClr val="000000"/>
                </a:solidFill>
                <a:latin typeface="Consolas" panose="020B0609020204030204" pitchFamily="49" charset="0"/>
              </a:rPr>
              <a:t>){</a:t>
            </a:r>
          </a:p>
          <a:p>
            <a:r>
              <a:rPr lang="en-IN" dirty="0">
                <a:solidFill>
                  <a:srgbClr val="000000"/>
                </a:solidFill>
                <a:latin typeface="Consolas" panose="020B0609020204030204" pitchFamily="49" charset="0"/>
              </a:rPr>
              <a:t>            </a:t>
            </a:r>
            <a:r>
              <a:rPr lang="en-IN" dirty="0">
                <a:solidFill>
                  <a:srgbClr val="800000"/>
                </a:solidFill>
                <a:latin typeface="Consolas" panose="020B0609020204030204" pitchFamily="49" charset="0"/>
              </a:rPr>
              <a:t>#item-1</a:t>
            </a:r>
            <a:r>
              <a:rPr lang="en-IN" dirty="0">
                <a:solidFill>
                  <a:srgbClr val="000000"/>
                </a:solidFill>
                <a:latin typeface="Consolas" panose="020B0609020204030204" pitchFamily="49" charset="0"/>
              </a:rPr>
              <a:t>{</a:t>
            </a:r>
          </a:p>
          <a:p>
            <a:r>
              <a:rPr lang="en-IN" dirty="0">
                <a:solidFill>
                  <a:srgbClr val="000000"/>
                </a:solidFill>
                <a:latin typeface="Consolas" panose="020B0609020204030204" pitchFamily="49" charset="0"/>
              </a:rPr>
              <a:t>                </a:t>
            </a:r>
            <a:r>
              <a:rPr lang="en-IN" dirty="0">
                <a:solidFill>
                  <a:srgbClr val="E50000"/>
                </a:solidFill>
                <a:latin typeface="Consolas" panose="020B0609020204030204" pitchFamily="49" charset="0"/>
              </a:rPr>
              <a:t>display</a:t>
            </a:r>
            <a:r>
              <a:rPr lang="en-IN" dirty="0">
                <a:solidFill>
                  <a:srgbClr val="000000"/>
                </a:solidFill>
                <a:latin typeface="Consolas" panose="020B0609020204030204" pitchFamily="49" charset="0"/>
              </a:rPr>
              <a:t>: </a:t>
            </a:r>
            <a:r>
              <a:rPr lang="en-IN" dirty="0">
                <a:solidFill>
                  <a:srgbClr val="0451A5"/>
                </a:solidFill>
                <a:latin typeface="Consolas" panose="020B0609020204030204" pitchFamily="49" charset="0"/>
              </a:rPr>
              <a:t>block</a:t>
            </a:r>
            <a:r>
              <a:rPr lang="en-IN" dirty="0">
                <a:solidFill>
                  <a:srgbClr val="000000"/>
                </a:solidFill>
                <a:latin typeface="Consolas" panose="020B0609020204030204" pitchFamily="49" charset="0"/>
              </a:rPr>
              <a:t>;</a:t>
            </a:r>
          </a:p>
          <a:p>
            <a:r>
              <a:rPr lang="en-IN" dirty="0">
                <a:solidFill>
                  <a:srgbClr val="000000"/>
                </a:solidFill>
                <a:latin typeface="Consolas" panose="020B0609020204030204" pitchFamily="49" charset="0"/>
              </a:rPr>
              <a:t>                </a:t>
            </a:r>
            <a:r>
              <a:rPr lang="en-IN" dirty="0">
                <a:solidFill>
                  <a:srgbClr val="E50000"/>
                </a:solidFill>
                <a:latin typeface="Consolas" panose="020B0609020204030204" pitchFamily="49" charset="0"/>
              </a:rPr>
              <a:t>background-</a:t>
            </a:r>
            <a:r>
              <a:rPr lang="en-IN" dirty="0" err="1">
                <a:solidFill>
                  <a:srgbClr val="E50000"/>
                </a:solidFill>
                <a:latin typeface="Consolas" panose="020B0609020204030204" pitchFamily="49" charset="0"/>
              </a:rPr>
              <a:t>color</a:t>
            </a:r>
            <a:r>
              <a:rPr lang="en-IN" dirty="0">
                <a:solidFill>
                  <a:srgbClr val="000000"/>
                </a:solidFill>
                <a:latin typeface="Consolas" panose="020B0609020204030204" pitchFamily="49" charset="0"/>
              </a:rPr>
              <a:t>: </a:t>
            </a:r>
            <a:r>
              <a:rPr lang="en-IN" dirty="0">
                <a:solidFill>
                  <a:srgbClr val="0451A5"/>
                </a:solidFill>
                <a:latin typeface="Consolas" panose="020B0609020204030204" pitchFamily="49" charset="0"/>
              </a:rPr>
              <a:t>plum</a:t>
            </a:r>
            <a:r>
              <a:rPr lang="en-IN" dirty="0">
                <a:solidFill>
                  <a:srgbClr val="000000"/>
                </a:solidFill>
                <a:latin typeface="Consolas" panose="020B0609020204030204" pitchFamily="49" charset="0"/>
              </a:rPr>
              <a:t>;</a:t>
            </a:r>
          </a:p>
          <a:p>
            <a:r>
              <a:rPr lang="en-IN" dirty="0">
                <a:solidFill>
                  <a:srgbClr val="000000"/>
                </a:solidFill>
                <a:latin typeface="Consolas" panose="020B0609020204030204" pitchFamily="49" charset="0"/>
              </a:rPr>
              <a:t>                </a:t>
            </a:r>
            <a:r>
              <a:rPr lang="en-IN" dirty="0" err="1">
                <a:solidFill>
                  <a:srgbClr val="E50000"/>
                </a:solidFill>
                <a:latin typeface="Consolas" panose="020B0609020204030204" pitchFamily="49" charset="0"/>
              </a:rPr>
              <a:t>color</a:t>
            </a:r>
            <a:r>
              <a:rPr lang="en-IN" dirty="0">
                <a:solidFill>
                  <a:srgbClr val="000000"/>
                </a:solidFill>
                <a:latin typeface="Consolas" panose="020B0609020204030204" pitchFamily="49" charset="0"/>
              </a:rPr>
              <a:t>: </a:t>
            </a:r>
            <a:r>
              <a:rPr lang="en-IN" dirty="0">
                <a:solidFill>
                  <a:srgbClr val="0451A5"/>
                </a:solidFill>
                <a:latin typeface="Consolas" panose="020B0609020204030204" pitchFamily="49" charset="0"/>
              </a:rPr>
              <a:t>white</a:t>
            </a:r>
            <a:r>
              <a:rPr lang="en-IN" dirty="0">
                <a:solidFill>
                  <a:srgbClr val="000000"/>
                </a:solidFill>
                <a:latin typeface="Consolas" panose="020B0609020204030204" pitchFamily="49" charset="0"/>
              </a:rPr>
              <a:t>;</a:t>
            </a:r>
          </a:p>
          <a:p>
            <a:r>
              <a:rPr lang="en-IN" dirty="0">
                <a:solidFill>
                  <a:srgbClr val="000000"/>
                </a:solidFill>
                <a:latin typeface="Consolas" panose="020B0609020204030204" pitchFamily="49" charset="0"/>
              </a:rPr>
              <a:t>            }</a:t>
            </a:r>
          </a:p>
          <a:p>
            <a:r>
              <a:rPr lang="en-IN" dirty="0">
                <a:solidFill>
                  <a:srgbClr val="000000"/>
                </a:solidFill>
                <a:latin typeface="Consolas" panose="020B0609020204030204" pitchFamily="49" charset="0"/>
              </a:rPr>
              <a:t>        }</a:t>
            </a:r>
          </a:p>
          <a:p>
            <a:r>
              <a:rPr lang="en-IN" dirty="0">
                <a:solidFill>
                  <a:srgbClr val="000000"/>
                </a:solidFill>
                <a:latin typeface="Consolas" panose="020B0609020204030204" pitchFamily="49" charset="0"/>
              </a:rPr>
              <a:t>    </a:t>
            </a:r>
            <a:r>
              <a:rPr lang="en-IN" dirty="0">
                <a:solidFill>
                  <a:srgbClr val="800000"/>
                </a:solidFill>
                <a:latin typeface="Consolas" panose="020B0609020204030204" pitchFamily="49" charset="0"/>
              </a:rPr>
              <a:t>&lt;/style&gt;</a:t>
            </a:r>
            <a:endParaRPr lang="en-IN" dirty="0"/>
          </a:p>
        </p:txBody>
      </p:sp>
      <p:cxnSp>
        <p:nvCxnSpPr>
          <p:cNvPr id="7" name="Straight Connector 6">
            <a:extLst>
              <a:ext uri="{FF2B5EF4-FFF2-40B4-BE49-F238E27FC236}">
                <a16:creationId xmlns:a16="http://schemas.microsoft.com/office/drawing/2014/main" id="{42A37594-1F77-4B2C-BCDD-7D3298ABDCA2}"/>
              </a:ext>
            </a:extLst>
          </p:cNvPr>
          <p:cNvCxnSpPr/>
          <p:nvPr/>
        </p:nvCxnSpPr>
        <p:spPr>
          <a:xfrm>
            <a:off x="5360276" y="0"/>
            <a:ext cx="0" cy="653480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793685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1E0B7CE-DB8A-40C3-B9B1-D2E837C3EF4E}"/>
              </a:ext>
            </a:extLst>
          </p:cNvPr>
          <p:cNvSpPr/>
          <p:nvPr/>
        </p:nvSpPr>
        <p:spPr>
          <a:xfrm>
            <a:off x="793530" y="323304"/>
            <a:ext cx="7995745" cy="1477328"/>
          </a:xfrm>
          <a:prstGeom prst="rect">
            <a:avLst/>
          </a:prstGeom>
        </p:spPr>
        <p:txBody>
          <a:bodyPr wrap="square">
            <a:spAutoFit/>
          </a:bodyPr>
          <a:lstStyle/>
          <a:p>
            <a:r>
              <a:rPr lang="en-US" dirty="0">
                <a:solidFill>
                  <a:srgbClr val="800000"/>
                </a:solidFill>
                <a:latin typeface="Consolas" panose="020B0609020204030204" pitchFamily="49" charset="0"/>
              </a:rPr>
              <a:t>&lt;body&gt;</a:t>
            </a:r>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    </a:t>
            </a:r>
            <a:r>
              <a:rPr lang="en-US" dirty="0">
                <a:solidFill>
                  <a:srgbClr val="800000"/>
                </a:solidFill>
                <a:latin typeface="Consolas" panose="020B0609020204030204" pitchFamily="49" charset="0"/>
              </a:rPr>
              <a:t>&lt;div</a:t>
            </a:r>
            <a:r>
              <a:rPr lang="en-US" dirty="0">
                <a:solidFill>
                  <a:srgbClr val="000000"/>
                </a:solidFill>
                <a:latin typeface="Consolas" panose="020B0609020204030204" pitchFamily="49" charset="0"/>
              </a:rPr>
              <a:t> </a:t>
            </a:r>
            <a:r>
              <a:rPr lang="en-US" dirty="0">
                <a:solidFill>
                  <a:srgbClr val="E50000"/>
                </a:solidFill>
                <a:latin typeface="Consolas" panose="020B0609020204030204" pitchFamily="49" charset="0"/>
              </a:rPr>
              <a:t>class</a:t>
            </a:r>
            <a:r>
              <a:rPr lang="en-US" dirty="0">
                <a:solidFill>
                  <a:srgbClr val="000000"/>
                </a:solidFill>
                <a:latin typeface="Consolas" panose="020B0609020204030204" pitchFamily="49" charset="0"/>
              </a:rPr>
              <a:t>=</a:t>
            </a:r>
            <a:r>
              <a:rPr lang="en-US" dirty="0">
                <a:solidFill>
                  <a:srgbClr val="0000FF"/>
                </a:solidFill>
                <a:latin typeface="Consolas" panose="020B0609020204030204" pitchFamily="49" charset="0"/>
              </a:rPr>
              <a:t>"box"</a:t>
            </a:r>
            <a:r>
              <a:rPr lang="en-US" dirty="0">
                <a:solidFill>
                  <a:srgbClr val="000000"/>
                </a:solidFill>
                <a:latin typeface="Consolas" panose="020B0609020204030204" pitchFamily="49" charset="0"/>
              </a:rPr>
              <a:t> </a:t>
            </a:r>
            <a:r>
              <a:rPr lang="en-US" dirty="0">
                <a:solidFill>
                  <a:srgbClr val="E50000"/>
                </a:solidFill>
                <a:latin typeface="Consolas" panose="020B0609020204030204" pitchFamily="49" charset="0"/>
              </a:rPr>
              <a:t>id</a:t>
            </a:r>
            <a:r>
              <a:rPr lang="en-US" dirty="0">
                <a:solidFill>
                  <a:srgbClr val="000000"/>
                </a:solidFill>
                <a:latin typeface="Consolas" panose="020B0609020204030204" pitchFamily="49" charset="0"/>
              </a:rPr>
              <a:t>=</a:t>
            </a:r>
            <a:r>
              <a:rPr lang="en-US" dirty="0">
                <a:solidFill>
                  <a:srgbClr val="0000FF"/>
                </a:solidFill>
                <a:latin typeface="Consolas" panose="020B0609020204030204" pitchFamily="49" charset="0"/>
              </a:rPr>
              <a:t>"item-1"</a:t>
            </a:r>
            <a:r>
              <a:rPr lang="en-US" dirty="0">
                <a:solidFill>
                  <a:srgbClr val="800000"/>
                </a:solidFill>
                <a:latin typeface="Consolas" panose="020B0609020204030204" pitchFamily="49" charset="0"/>
              </a:rPr>
              <a:t>&gt;</a:t>
            </a:r>
            <a:r>
              <a:rPr lang="en-US" dirty="0">
                <a:solidFill>
                  <a:srgbClr val="000000"/>
                </a:solidFill>
                <a:latin typeface="Consolas" panose="020B0609020204030204" pitchFamily="49" charset="0"/>
              </a:rPr>
              <a:t>This is Laptop Screen</a:t>
            </a:r>
            <a:r>
              <a:rPr lang="en-US" dirty="0">
                <a:solidFill>
                  <a:srgbClr val="800000"/>
                </a:solidFill>
                <a:latin typeface="Consolas" panose="020B0609020204030204" pitchFamily="49" charset="0"/>
              </a:rPr>
              <a:t>&lt;/div&gt;</a:t>
            </a:r>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    </a:t>
            </a:r>
            <a:r>
              <a:rPr lang="en-US" dirty="0">
                <a:solidFill>
                  <a:srgbClr val="800000"/>
                </a:solidFill>
                <a:latin typeface="Consolas" panose="020B0609020204030204" pitchFamily="49" charset="0"/>
              </a:rPr>
              <a:t>&lt;div</a:t>
            </a:r>
            <a:r>
              <a:rPr lang="en-US" dirty="0">
                <a:solidFill>
                  <a:srgbClr val="000000"/>
                </a:solidFill>
                <a:latin typeface="Consolas" panose="020B0609020204030204" pitchFamily="49" charset="0"/>
              </a:rPr>
              <a:t> </a:t>
            </a:r>
            <a:r>
              <a:rPr lang="en-US" dirty="0">
                <a:solidFill>
                  <a:srgbClr val="E50000"/>
                </a:solidFill>
                <a:latin typeface="Consolas" panose="020B0609020204030204" pitchFamily="49" charset="0"/>
              </a:rPr>
              <a:t>class</a:t>
            </a:r>
            <a:r>
              <a:rPr lang="en-US" dirty="0">
                <a:solidFill>
                  <a:srgbClr val="000000"/>
                </a:solidFill>
                <a:latin typeface="Consolas" panose="020B0609020204030204" pitchFamily="49" charset="0"/>
              </a:rPr>
              <a:t>=</a:t>
            </a:r>
            <a:r>
              <a:rPr lang="en-US" dirty="0">
                <a:solidFill>
                  <a:srgbClr val="0000FF"/>
                </a:solidFill>
                <a:latin typeface="Consolas" panose="020B0609020204030204" pitchFamily="49" charset="0"/>
              </a:rPr>
              <a:t>"box"</a:t>
            </a:r>
            <a:r>
              <a:rPr lang="en-US" dirty="0">
                <a:solidFill>
                  <a:srgbClr val="000000"/>
                </a:solidFill>
                <a:latin typeface="Consolas" panose="020B0609020204030204" pitchFamily="49" charset="0"/>
              </a:rPr>
              <a:t> </a:t>
            </a:r>
            <a:r>
              <a:rPr lang="en-US" dirty="0">
                <a:solidFill>
                  <a:srgbClr val="E50000"/>
                </a:solidFill>
                <a:latin typeface="Consolas" panose="020B0609020204030204" pitchFamily="49" charset="0"/>
              </a:rPr>
              <a:t>id</a:t>
            </a:r>
            <a:r>
              <a:rPr lang="en-US" dirty="0">
                <a:solidFill>
                  <a:srgbClr val="000000"/>
                </a:solidFill>
                <a:latin typeface="Consolas" panose="020B0609020204030204" pitchFamily="49" charset="0"/>
              </a:rPr>
              <a:t>=</a:t>
            </a:r>
            <a:r>
              <a:rPr lang="en-US" dirty="0">
                <a:solidFill>
                  <a:srgbClr val="0000FF"/>
                </a:solidFill>
                <a:latin typeface="Consolas" panose="020B0609020204030204" pitchFamily="49" charset="0"/>
              </a:rPr>
              <a:t>"item-2"</a:t>
            </a:r>
            <a:r>
              <a:rPr lang="en-US" dirty="0">
                <a:solidFill>
                  <a:srgbClr val="800000"/>
                </a:solidFill>
                <a:latin typeface="Consolas" panose="020B0609020204030204" pitchFamily="49" charset="0"/>
              </a:rPr>
              <a:t>&gt;</a:t>
            </a:r>
            <a:r>
              <a:rPr lang="en-US" dirty="0">
                <a:solidFill>
                  <a:srgbClr val="000000"/>
                </a:solidFill>
                <a:latin typeface="Consolas" panose="020B0609020204030204" pitchFamily="49" charset="0"/>
              </a:rPr>
              <a:t>This is Tablet</a:t>
            </a:r>
            <a:r>
              <a:rPr lang="en-US" dirty="0">
                <a:solidFill>
                  <a:srgbClr val="800000"/>
                </a:solidFill>
                <a:latin typeface="Consolas" panose="020B0609020204030204" pitchFamily="49" charset="0"/>
              </a:rPr>
              <a:t>&lt;/div&gt;</a:t>
            </a:r>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    </a:t>
            </a:r>
            <a:r>
              <a:rPr lang="en-US" dirty="0">
                <a:solidFill>
                  <a:srgbClr val="800000"/>
                </a:solidFill>
                <a:latin typeface="Consolas" panose="020B0609020204030204" pitchFamily="49" charset="0"/>
              </a:rPr>
              <a:t>&lt;div</a:t>
            </a:r>
            <a:r>
              <a:rPr lang="en-US" dirty="0">
                <a:solidFill>
                  <a:srgbClr val="000000"/>
                </a:solidFill>
                <a:latin typeface="Consolas" panose="020B0609020204030204" pitchFamily="49" charset="0"/>
              </a:rPr>
              <a:t> </a:t>
            </a:r>
            <a:r>
              <a:rPr lang="en-US" dirty="0">
                <a:solidFill>
                  <a:srgbClr val="E50000"/>
                </a:solidFill>
                <a:latin typeface="Consolas" panose="020B0609020204030204" pitchFamily="49" charset="0"/>
              </a:rPr>
              <a:t>class</a:t>
            </a:r>
            <a:r>
              <a:rPr lang="en-US" dirty="0">
                <a:solidFill>
                  <a:srgbClr val="000000"/>
                </a:solidFill>
                <a:latin typeface="Consolas" panose="020B0609020204030204" pitchFamily="49" charset="0"/>
              </a:rPr>
              <a:t>=</a:t>
            </a:r>
            <a:r>
              <a:rPr lang="en-US" dirty="0">
                <a:solidFill>
                  <a:srgbClr val="0000FF"/>
                </a:solidFill>
                <a:latin typeface="Consolas" panose="020B0609020204030204" pitchFamily="49" charset="0"/>
              </a:rPr>
              <a:t>"box"</a:t>
            </a:r>
            <a:r>
              <a:rPr lang="en-US" dirty="0">
                <a:solidFill>
                  <a:srgbClr val="000000"/>
                </a:solidFill>
                <a:latin typeface="Consolas" panose="020B0609020204030204" pitchFamily="49" charset="0"/>
              </a:rPr>
              <a:t> </a:t>
            </a:r>
            <a:r>
              <a:rPr lang="en-US" dirty="0">
                <a:solidFill>
                  <a:srgbClr val="E50000"/>
                </a:solidFill>
                <a:latin typeface="Consolas" panose="020B0609020204030204" pitchFamily="49" charset="0"/>
              </a:rPr>
              <a:t>id</a:t>
            </a:r>
            <a:r>
              <a:rPr lang="en-US" dirty="0">
                <a:solidFill>
                  <a:srgbClr val="000000"/>
                </a:solidFill>
                <a:latin typeface="Consolas" panose="020B0609020204030204" pitchFamily="49" charset="0"/>
              </a:rPr>
              <a:t>=</a:t>
            </a:r>
            <a:r>
              <a:rPr lang="en-US" dirty="0">
                <a:solidFill>
                  <a:srgbClr val="0000FF"/>
                </a:solidFill>
                <a:latin typeface="Consolas" panose="020B0609020204030204" pitchFamily="49" charset="0"/>
              </a:rPr>
              <a:t>"item-3"</a:t>
            </a:r>
            <a:r>
              <a:rPr lang="en-US" dirty="0">
                <a:solidFill>
                  <a:srgbClr val="800000"/>
                </a:solidFill>
                <a:latin typeface="Consolas" panose="020B0609020204030204" pitchFamily="49" charset="0"/>
              </a:rPr>
              <a:t>&gt;</a:t>
            </a:r>
            <a:r>
              <a:rPr lang="en-US" dirty="0">
                <a:solidFill>
                  <a:srgbClr val="000000"/>
                </a:solidFill>
                <a:latin typeface="Consolas" panose="020B0609020204030204" pitchFamily="49" charset="0"/>
              </a:rPr>
              <a:t>This is a Mobile phone</a:t>
            </a:r>
            <a:r>
              <a:rPr lang="en-US" dirty="0">
                <a:solidFill>
                  <a:srgbClr val="800000"/>
                </a:solidFill>
                <a:latin typeface="Consolas" panose="020B0609020204030204" pitchFamily="49" charset="0"/>
              </a:rPr>
              <a:t>&lt;/div&gt;</a:t>
            </a:r>
            <a:endParaRPr lang="en-US" dirty="0">
              <a:solidFill>
                <a:srgbClr val="000000"/>
              </a:solidFill>
              <a:latin typeface="Consolas" panose="020B0609020204030204" pitchFamily="49" charset="0"/>
            </a:endParaRPr>
          </a:p>
          <a:p>
            <a:r>
              <a:rPr lang="en-US" dirty="0">
                <a:solidFill>
                  <a:srgbClr val="800000"/>
                </a:solidFill>
                <a:latin typeface="Consolas" panose="020B0609020204030204" pitchFamily="49" charset="0"/>
              </a:rPr>
              <a:t>&lt;/body&gt;</a:t>
            </a:r>
            <a:endParaRPr lang="en-US" dirty="0">
              <a:solidFill>
                <a:srgbClr val="000000"/>
              </a:solidFill>
              <a:latin typeface="Consolas" panose="020B0609020204030204" pitchFamily="49" charset="0"/>
            </a:endParaRPr>
          </a:p>
        </p:txBody>
      </p:sp>
      <p:pic>
        <p:nvPicPr>
          <p:cNvPr id="3" name="Picture 2">
            <a:extLst>
              <a:ext uri="{FF2B5EF4-FFF2-40B4-BE49-F238E27FC236}">
                <a16:creationId xmlns:a16="http://schemas.microsoft.com/office/drawing/2014/main" id="{6A8A3AC7-B576-47E3-A8F1-0E12713E3070}"/>
              </a:ext>
            </a:extLst>
          </p:cNvPr>
          <p:cNvPicPr>
            <a:picLocks noChangeAspect="1"/>
          </p:cNvPicPr>
          <p:nvPr/>
        </p:nvPicPr>
        <p:blipFill>
          <a:blip r:embed="rId2"/>
          <a:stretch>
            <a:fillRect/>
          </a:stretch>
        </p:blipFill>
        <p:spPr>
          <a:xfrm>
            <a:off x="804040" y="1923342"/>
            <a:ext cx="9798269" cy="1505658"/>
          </a:xfrm>
          <a:prstGeom prst="rect">
            <a:avLst/>
          </a:prstGeom>
        </p:spPr>
      </p:pic>
      <p:pic>
        <p:nvPicPr>
          <p:cNvPr id="4" name="Picture 3">
            <a:extLst>
              <a:ext uri="{FF2B5EF4-FFF2-40B4-BE49-F238E27FC236}">
                <a16:creationId xmlns:a16="http://schemas.microsoft.com/office/drawing/2014/main" id="{4CEE0552-2859-48C5-931C-94EDBE83CC14}"/>
              </a:ext>
            </a:extLst>
          </p:cNvPr>
          <p:cNvPicPr>
            <a:picLocks noChangeAspect="1"/>
          </p:cNvPicPr>
          <p:nvPr/>
        </p:nvPicPr>
        <p:blipFill>
          <a:blip r:embed="rId3"/>
          <a:stretch>
            <a:fillRect/>
          </a:stretch>
        </p:blipFill>
        <p:spPr>
          <a:xfrm>
            <a:off x="907728" y="3221961"/>
            <a:ext cx="4237087" cy="2659610"/>
          </a:xfrm>
          <a:prstGeom prst="rect">
            <a:avLst/>
          </a:prstGeom>
        </p:spPr>
      </p:pic>
      <p:sp>
        <p:nvSpPr>
          <p:cNvPr id="5" name="Rectangle 4">
            <a:extLst>
              <a:ext uri="{FF2B5EF4-FFF2-40B4-BE49-F238E27FC236}">
                <a16:creationId xmlns:a16="http://schemas.microsoft.com/office/drawing/2014/main" id="{C71F0A32-437C-47EA-A740-A0B78794E936}"/>
              </a:ext>
            </a:extLst>
          </p:cNvPr>
          <p:cNvSpPr/>
          <p:nvPr/>
        </p:nvSpPr>
        <p:spPr>
          <a:xfrm>
            <a:off x="7953702" y="2057400"/>
            <a:ext cx="1671145" cy="4256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dirty="0"/>
              <a:t>Above 600px</a:t>
            </a:r>
          </a:p>
        </p:txBody>
      </p:sp>
      <p:pic>
        <p:nvPicPr>
          <p:cNvPr id="6" name="Picture 5">
            <a:extLst>
              <a:ext uri="{FF2B5EF4-FFF2-40B4-BE49-F238E27FC236}">
                <a16:creationId xmlns:a16="http://schemas.microsoft.com/office/drawing/2014/main" id="{94D6ED05-EE71-417D-B544-25E90214DFDA}"/>
              </a:ext>
            </a:extLst>
          </p:cNvPr>
          <p:cNvPicPr>
            <a:picLocks noChangeAspect="1"/>
          </p:cNvPicPr>
          <p:nvPr/>
        </p:nvPicPr>
        <p:blipFill>
          <a:blip r:embed="rId4"/>
          <a:stretch>
            <a:fillRect/>
          </a:stretch>
        </p:blipFill>
        <p:spPr>
          <a:xfrm>
            <a:off x="6833796" y="3809087"/>
            <a:ext cx="3711262" cy="2850127"/>
          </a:xfrm>
          <a:prstGeom prst="rect">
            <a:avLst/>
          </a:prstGeom>
        </p:spPr>
      </p:pic>
    </p:spTree>
    <p:extLst>
      <p:ext uri="{BB962C8B-B14F-4D97-AF65-F5344CB8AC3E}">
        <p14:creationId xmlns:p14="http://schemas.microsoft.com/office/powerpoint/2010/main" val="32835607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D4BD97-27F2-85C3-815F-37FDE99B781A}"/>
              </a:ext>
            </a:extLst>
          </p:cNvPr>
          <p:cNvSpPr>
            <a:spLocks noGrp="1"/>
          </p:cNvSpPr>
          <p:nvPr>
            <p:ph type="title"/>
          </p:nvPr>
        </p:nvSpPr>
        <p:spPr>
          <a:xfrm>
            <a:off x="838200" y="365126"/>
            <a:ext cx="10515600" cy="664778"/>
          </a:xfrm>
        </p:spPr>
        <p:txBody>
          <a:bodyPr>
            <a:normAutofit fontScale="90000"/>
          </a:bodyPr>
          <a:lstStyle/>
          <a:p>
            <a:r>
              <a:rPr lang="en-IN" dirty="0"/>
              <a:t>Difference between Nesting &amp; Grouping:</a:t>
            </a:r>
          </a:p>
        </p:txBody>
      </p:sp>
      <p:graphicFrame>
        <p:nvGraphicFramePr>
          <p:cNvPr id="4" name="Content Placeholder 3">
            <a:extLst>
              <a:ext uri="{FF2B5EF4-FFF2-40B4-BE49-F238E27FC236}">
                <a16:creationId xmlns:a16="http://schemas.microsoft.com/office/drawing/2014/main" id="{4632B521-B105-54F5-2AF8-4D1A81BE55CE}"/>
              </a:ext>
            </a:extLst>
          </p:cNvPr>
          <p:cNvGraphicFramePr>
            <a:graphicFrameLocks noGrp="1"/>
          </p:cNvGraphicFramePr>
          <p:nvPr>
            <p:ph idx="1"/>
            <p:extLst>
              <p:ext uri="{D42A27DB-BD31-4B8C-83A1-F6EECF244321}">
                <p14:modId xmlns:p14="http://schemas.microsoft.com/office/powerpoint/2010/main" val="1223884062"/>
              </p:ext>
            </p:extLst>
          </p:nvPr>
        </p:nvGraphicFramePr>
        <p:xfrm>
          <a:off x="750771" y="952902"/>
          <a:ext cx="10787566" cy="5820526"/>
        </p:xfrm>
        <a:graphic>
          <a:graphicData uri="http://schemas.openxmlformats.org/drawingml/2006/table">
            <a:tbl>
              <a:tblPr/>
              <a:tblGrid>
                <a:gridCol w="681038">
                  <a:extLst>
                    <a:ext uri="{9D8B030D-6E8A-4147-A177-3AD203B41FA5}">
                      <a16:colId xmlns:a16="http://schemas.microsoft.com/office/drawing/2014/main" val="106742706"/>
                    </a:ext>
                  </a:extLst>
                </a:gridCol>
                <a:gridCol w="4706754">
                  <a:extLst>
                    <a:ext uri="{9D8B030D-6E8A-4147-A177-3AD203B41FA5}">
                      <a16:colId xmlns:a16="http://schemas.microsoft.com/office/drawing/2014/main" val="2157307139"/>
                    </a:ext>
                  </a:extLst>
                </a:gridCol>
                <a:gridCol w="5399774">
                  <a:extLst>
                    <a:ext uri="{9D8B030D-6E8A-4147-A177-3AD203B41FA5}">
                      <a16:colId xmlns:a16="http://schemas.microsoft.com/office/drawing/2014/main" val="310067989"/>
                    </a:ext>
                  </a:extLst>
                </a:gridCol>
              </a:tblGrid>
              <a:tr h="531422">
                <a:tc>
                  <a:txBody>
                    <a:bodyPr/>
                    <a:lstStyle/>
                    <a:p>
                      <a:pPr algn="ctr" fontAlgn="base"/>
                      <a:r>
                        <a:rPr lang="en-IN" sz="1800" b="1">
                          <a:effectLst/>
                        </a:rPr>
                        <a:t>S.No.</a:t>
                      </a:r>
                    </a:p>
                  </a:txBody>
                  <a:tcPr marL="63500" marR="63500" marT="63500" marB="635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base"/>
                      <a:r>
                        <a:rPr lang="en-IN" sz="1800" b="1">
                          <a:effectLst/>
                        </a:rPr>
                        <a:t>Nesting</a:t>
                      </a:r>
                    </a:p>
                  </a:txBody>
                  <a:tcPr marL="63500" marR="63500" marT="63500" marB="635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base"/>
                      <a:r>
                        <a:rPr lang="en-IN" sz="1800" b="1">
                          <a:effectLst/>
                        </a:rPr>
                        <a:t>Grouping</a:t>
                      </a:r>
                    </a:p>
                  </a:txBody>
                  <a:tcPr marL="63500" marR="63500" marT="63500" marB="635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2289332"/>
                  </a:ext>
                </a:extLst>
              </a:tr>
              <a:tr h="1327777">
                <a:tc>
                  <a:txBody>
                    <a:bodyPr/>
                    <a:lstStyle/>
                    <a:p>
                      <a:pPr algn="l" fontAlgn="base"/>
                      <a:r>
                        <a:rPr lang="en-IN" sz="1800" b="0" dirty="0">
                          <a:effectLst/>
                        </a:rPr>
                        <a:t>1.</a:t>
                      </a:r>
                    </a:p>
                  </a:txBody>
                  <a:tcPr marL="63500" marR="63500" marT="88900" marB="889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just" fontAlgn="base"/>
                      <a:r>
                        <a:rPr lang="en-US" sz="1800" b="0" dirty="0">
                          <a:effectLst/>
                        </a:rPr>
                        <a:t>Nesting property facilitates nesting one style rule inside another, with the selector of the child rule that is relative to the selector of the parent rule.</a:t>
                      </a:r>
                    </a:p>
                  </a:txBody>
                  <a:tcPr marL="63500" marR="63500" marT="88900" marB="889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just" fontAlgn="base"/>
                      <a:r>
                        <a:rPr lang="en-US" sz="1800" b="0" dirty="0">
                          <a:effectLst/>
                        </a:rPr>
                        <a:t>Grouping property provides the same properties with values to a number of selectors at a time.</a:t>
                      </a:r>
                    </a:p>
                  </a:txBody>
                  <a:tcPr marL="63500" marR="63500" marT="88900" marB="889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95305189"/>
                  </a:ext>
                </a:extLst>
              </a:tr>
              <a:tr h="1899091">
                <a:tc>
                  <a:txBody>
                    <a:bodyPr/>
                    <a:lstStyle/>
                    <a:p>
                      <a:pPr algn="l" fontAlgn="base"/>
                      <a:r>
                        <a:rPr lang="en-IN" sz="1800" b="0">
                          <a:effectLst/>
                        </a:rPr>
                        <a:t>2.</a:t>
                      </a:r>
                    </a:p>
                  </a:txBody>
                  <a:tcPr marL="63500" marR="63500" marT="88900" marB="889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just" fontAlgn="base"/>
                      <a:r>
                        <a:rPr lang="en-US" sz="1800" b="0" dirty="0">
                          <a:effectLst/>
                        </a:rPr>
                        <a:t>It may help to simplify &amp; manage the properties for the different elements at a time but It may be complicated if the number of nesting elements that contain the same properties, is increased. It may be difficult to manage such a nesting property.</a:t>
                      </a:r>
                    </a:p>
                  </a:txBody>
                  <a:tcPr marL="63500" marR="63500" marT="88900" marB="889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just" fontAlgn="base"/>
                      <a:r>
                        <a:rPr lang="en-US" sz="1800" b="0" dirty="0">
                          <a:effectLst/>
                        </a:rPr>
                        <a:t>It is simple to apply the properties to the number of different elements at a time &amp; can be managed easily. </a:t>
                      </a:r>
                    </a:p>
                  </a:txBody>
                  <a:tcPr marL="63500" marR="63500" marT="88900" marB="889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972130643"/>
                  </a:ext>
                </a:extLst>
              </a:tr>
              <a:tr h="2062236">
                <a:tc>
                  <a:txBody>
                    <a:bodyPr/>
                    <a:lstStyle/>
                    <a:p>
                      <a:pPr algn="l" fontAlgn="base"/>
                      <a:r>
                        <a:rPr lang="en-IN" sz="1800" b="0">
                          <a:effectLst/>
                        </a:rPr>
                        <a:t>3.</a:t>
                      </a:r>
                    </a:p>
                  </a:txBody>
                  <a:tcPr marL="63500" marR="63500" marT="88900" marB="889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just" fontAlgn="base"/>
                      <a:r>
                        <a:rPr lang="en-US" sz="1800" b="0" dirty="0">
                          <a:effectLst/>
                        </a:rPr>
                        <a:t>In this case, if we need to modify the property for any specific element </a:t>
                      </a:r>
                      <a:r>
                        <a:rPr lang="en-US" sz="1800" b="0" dirty="0" err="1">
                          <a:effectLst/>
                        </a:rPr>
                        <a:t>ie</a:t>
                      </a:r>
                      <a:r>
                        <a:rPr lang="en-US" sz="1800" b="0" dirty="0">
                          <a:effectLst/>
                        </a:rPr>
                        <a:t>, either the parent element or child element in CSS, we need to change it manually for that specific element, if it is in nesting. For large-size code, it may be an inefficient way to manage the CSS properties.</a:t>
                      </a:r>
                    </a:p>
                  </a:txBody>
                  <a:tcPr marL="63500" marR="63500" marT="88900" marB="889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just" fontAlgn="base"/>
                      <a:r>
                        <a:rPr lang="en-US" sz="1800" b="0" dirty="0">
                          <a:effectLst/>
                        </a:rPr>
                        <a:t>There are no restrictions as such in the grouping</a:t>
                      </a:r>
                    </a:p>
                  </a:txBody>
                  <a:tcPr marL="63500" marR="63500" marT="88900" marB="889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604051368"/>
                  </a:ext>
                </a:extLst>
              </a:tr>
            </a:tbl>
          </a:graphicData>
        </a:graphic>
      </p:graphicFrame>
    </p:spTree>
    <p:extLst>
      <p:ext uri="{BB962C8B-B14F-4D97-AF65-F5344CB8AC3E}">
        <p14:creationId xmlns:p14="http://schemas.microsoft.com/office/powerpoint/2010/main" val="26275129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C6C9AF5-F80A-4F05-9AA4-F21E74E3F9F5}"/>
              </a:ext>
            </a:extLst>
          </p:cNvPr>
          <p:cNvSpPr/>
          <p:nvPr/>
        </p:nvSpPr>
        <p:spPr>
          <a:xfrm>
            <a:off x="756746" y="1762542"/>
            <a:ext cx="10074164" cy="5011949"/>
          </a:xfrm>
          <a:prstGeom prst="rect">
            <a:avLst/>
          </a:prstGeom>
        </p:spPr>
        <p:style>
          <a:lnRef idx="2">
            <a:schemeClr val="accent5"/>
          </a:lnRef>
          <a:fillRef idx="1">
            <a:schemeClr val="lt1"/>
          </a:fillRef>
          <a:effectRef idx="0">
            <a:schemeClr val="accent5"/>
          </a:effectRef>
          <a:fontRef idx="minor">
            <a:schemeClr val="dk1"/>
          </a:fontRef>
        </p:style>
        <p:txBody>
          <a:bodyPr wrap="square">
            <a:spAutoFit/>
          </a:bodyPr>
          <a:lstStyle/>
          <a:p>
            <a:pPr algn="just">
              <a:lnSpc>
                <a:spcPct val="150000"/>
              </a:lnSpc>
            </a:pPr>
            <a:r>
              <a:rPr lang="en-US" sz="2400" dirty="0">
                <a:solidFill>
                  <a:srgbClr val="000000"/>
                </a:solidFill>
                <a:latin typeface="Times New Roman" panose="02020603050405020304" pitchFamily="18" charset="0"/>
                <a:cs typeface="Times New Roman" panose="02020603050405020304" pitchFamily="18" charset="0"/>
              </a:rPr>
              <a:t>We have the following properties that allow to control the dimensions of a box.</a:t>
            </a:r>
          </a:p>
          <a:p>
            <a:pPr algn="just">
              <a:lnSpc>
                <a:spcPct val="150000"/>
              </a:lnSpc>
            </a:pPr>
            <a:r>
              <a:rPr lang="en-US" sz="2400" dirty="0">
                <a:solidFill>
                  <a:srgbClr val="000000"/>
                </a:solidFill>
                <a:latin typeface="Times New Roman" panose="02020603050405020304" pitchFamily="18" charset="0"/>
                <a:cs typeface="Times New Roman" panose="02020603050405020304" pitchFamily="18" charset="0"/>
              </a:rPr>
              <a:t>The </a:t>
            </a:r>
            <a:r>
              <a:rPr lang="en-US" sz="2400" b="1" dirty="0">
                <a:solidFill>
                  <a:srgbClr val="000000"/>
                </a:solidFill>
                <a:latin typeface="Times New Roman" panose="02020603050405020304" pitchFamily="18" charset="0"/>
                <a:cs typeface="Times New Roman" panose="02020603050405020304" pitchFamily="18" charset="0"/>
              </a:rPr>
              <a:t>height</a:t>
            </a:r>
            <a:r>
              <a:rPr lang="en-US" sz="2400" dirty="0">
                <a:solidFill>
                  <a:srgbClr val="000000"/>
                </a:solidFill>
                <a:latin typeface="Times New Roman" panose="02020603050405020304" pitchFamily="18" charset="0"/>
                <a:cs typeface="Times New Roman" panose="02020603050405020304" pitchFamily="18" charset="0"/>
              </a:rPr>
              <a:t> property is used to set the height of a box.</a:t>
            </a:r>
          </a:p>
          <a:p>
            <a:pPr algn="just">
              <a:lnSpc>
                <a:spcPct val="150000"/>
              </a:lnSpc>
            </a:pPr>
            <a:r>
              <a:rPr lang="en-US" sz="2400" dirty="0">
                <a:solidFill>
                  <a:srgbClr val="000000"/>
                </a:solidFill>
                <a:latin typeface="Times New Roman" panose="02020603050405020304" pitchFamily="18" charset="0"/>
                <a:cs typeface="Times New Roman" panose="02020603050405020304" pitchFamily="18" charset="0"/>
              </a:rPr>
              <a:t>The </a:t>
            </a:r>
            <a:r>
              <a:rPr lang="en-US" sz="2400" b="1" dirty="0">
                <a:solidFill>
                  <a:srgbClr val="000000"/>
                </a:solidFill>
                <a:latin typeface="Times New Roman" panose="02020603050405020304" pitchFamily="18" charset="0"/>
                <a:cs typeface="Times New Roman" panose="02020603050405020304" pitchFamily="18" charset="0"/>
              </a:rPr>
              <a:t>width</a:t>
            </a:r>
            <a:r>
              <a:rPr lang="en-US" sz="2400" dirty="0">
                <a:solidFill>
                  <a:srgbClr val="000000"/>
                </a:solidFill>
                <a:latin typeface="Times New Roman" panose="02020603050405020304" pitchFamily="18" charset="0"/>
                <a:cs typeface="Times New Roman" panose="02020603050405020304" pitchFamily="18" charset="0"/>
              </a:rPr>
              <a:t> property is used to set the width of a box.</a:t>
            </a:r>
          </a:p>
          <a:p>
            <a:pPr algn="just">
              <a:lnSpc>
                <a:spcPct val="150000"/>
              </a:lnSpc>
            </a:pPr>
            <a:r>
              <a:rPr lang="en-US" sz="2400" dirty="0">
                <a:solidFill>
                  <a:srgbClr val="000000"/>
                </a:solidFill>
                <a:latin typeface="Times New Roman" panose="02020603050405020304" pitchFamily="18" charset="0"/>
                <a:cs typeface="Times New Roman" panose="02020603050405020304" pitchFamily="18" charset="0"/>
              </a:rPr>
              <a:t>The </a:t>
            </a:r>
            <a:r>
              <a:rPr lang="en-US" sz="2400" b="1" dirty="0">
                <a:solidFill>
                  <a:srgbClr val="000000"/>
                </a:solidFill>
                <a:latin typeface="Times New Roman" panose="02020603050405020304" pitchFamily="18" charset="0"/>
                <a:cs typeface="Times New Roman" panose="02020603050405020304" pitchFamily="18" charset="0"/>
              </a:rPr>
              <a:t>line-height</a:t>
            </a:r>
            <a:r>
              <a:rPr lang="en-US" sz="2400" dirty="0">
                <a:solidFill>
                  <a:srgbClr val="000000"/>
                </a:solidFill>
                <a:latin typeface="Times New Roman" panose="02020603050405020304" pitchFamily="18" charset="0"/>
                <a:cs typeface="Times New Roman" panose="02020603050405020304" pitchFamily="18" charset="0"/>
              </a:rPr>
              <a:t> property is used to set the height of a line of text.</a:t>
            </a:r>
          </a:p>
          <a:p>
            <a:pPr algn="just">
              <a:lnSpc>
                <a:spcPct val="150000"/>
              </a:lnSpc>
            </a:pPr>
            <a:r>
              <a:rPr lang="en-US" sz="2400" dirty="0">
                <a:solidFill>
                  <a:srgbClr val="000000"/>
                </a:solidFill>
                <a:latin typeface="Times New Roman" panose="02020603050405020304" pitchFamily="18" charset="0"/>
                <a:cs typeface="Times New Roman" panose="02020603050405020304" pitchFamily="18" charset="0"/>
              </a:rPr>
              <a:t>The </a:t>
            </a:r>
            <a:r>
              <a:rPr lang="en-US" sz="2400" b="1" dirty="0">
                <a:solidFill>
                  <a:srgbClr val="000000"/>
                </a:solidFill>
                <a:latin typeface="Times New Roman" panose="02020603050405020304" pitchFamily="18" charset="0"/>
                <a:cs typeface="Times New Roman" panose="02020603050405020304" pitchFamily="18" charset="0"/>
              </a:rPr>
              <a:t>max-height</a:t>
            </a:r>
            <a:r>
              <a:rPr lang="en-US" sz="2400" dirty="0">
                <a:solidFill>
                  <a:srgbClr val="000000"/>
                </a:solidFill>
                <a:latin typeface="Times New Roman" panose="02020603050405020304" pitchFamily="18" charset="0"/>
                <a:cs typeface="Times New Roman" panose="02020603050405020304" pitchFamily="18" charset="0"/>
              </a:rPr>
              <a:t> property is used to set a maximum height that a box can be.</a:t>
            </a:r>
          </a:p>
          <a:p>
            <a:pPr algn="just">
              <a:lnSpc>
                <a:spcPct val="150000"/>
              </a:lnSpc>
            </a:pPr>
            <a:r>
              <a:rPr lang="en-US" sz="2400" dirty="0">
                <a:solidFill>
                  <a:srgbClr val="000000"/>
                </a:solidFill>
                <a:latin typeface="Times New Roman" panose="02020603050405020304" pitchFamily="18" charset="0"/>
                <a:cs typeface="Times New Roman" panose="02020603050405020304" pitchFamily="18" charset="0"/>
              </a:rPr>
              <a:t>The </a:t>
            </a:r>
            <a:r>
              <a:rPr lang="en-US" sz="2400" b="1" dirty="0">
                <a:solidFill>
                  <a:srgbClr val="000000"/>
                </a:solidFill>
                <a:latin typeface="Times New Roman" panose="02020603050405020304" pitchFamily="18" charset="0"/>
                <a:cs typeface="Times New Roman" panose="02020603050405020304" pitchFamily="18" charset="0"/>
              </a:rPr>
              <a:t>min-height</a:t>
            </a:r>
            <a:r>
              <a:rPr lang="en-US" sz="2400" dirty="0">
                <a:solidFill>
                  <a:srgbClr val="000000"/>
                </a:solidFill>
                <a:latin typeface="Times New Roman" panose="02020603050405020304" pitchFamily="18" charset="0"/>
                <a:cs typeface="Times New Roman" panose="02020603050405020304" pitchFamily="18" charset="0"/>
              </a:rPr>
              <a:t> property is used to set the minimum height that a box can be.</a:t>
            </a:r>
          </a:p>
          <a:p>
            <a:pPr algn="just">
              <a:lnSpc>
                <a:spcPct val="150000"/>
              </a:lnSpc>
            </a:pPr>
            <a:r>
              <a:rPr lang="en-US" sz="2400" dirty="0">
                <a:solidFill>
                  <a:srgbClr val="000000"/>
                </a:solidFill>
                <a:latin typeface="Times New Roman" panose="02020603050405020304" pitchFamily="18" charset="0"/>
                <a:cs typeface="Times New Roman" panose="02020603050405020304" pitchFamily="18" charset="0"/>
              </a:rPr>
              <a:t>The </a:t>
            </a:r>
            <a:r>
              <a:rPr lang="en-US" sz="2400" b="1" dirty="0">
                <a:solidFill>
                  <a:srgbClr val="000000"/>
                </a:solidFill>
                <a:latin typeface="Times New Roman" panose="02020603050405020304" pitchFamily="18" charset="0"/>
                <a:cs typeface="Times New Roman" panose="02020603050405020304" pitchFamily="18" charset="0"/>
              </a:rPr>
              <a:t>max-width</a:t>
            </a:r>
            <a:r>
              <a:rPr lang="en-US" sz="2400" dirty="0">
                <a:solidFill>
                  <a:srgbClr val="000000"/>
                </a:solidFill>
                <a:latin typeface="Times New Roman" panose="02020603050405020304" pitchFamily="18" charset="0"/>
                <a:cs typeface="Times New Roman" panose="02020603050405020304" pitchFamily="18" charset="0"/>
              </a:rPr>
              <a:t> property is used to set the maximum width that a box can be.</a:t>
            </a:r>
          </a:p>
          <a:p>
            <a:pPr algn="just">
              <a:lnSpc>
                <a:spcPct val="150000"/>
              </a:lnSpc>
            </a:pPr>
            <a:r>
              <a:rPr lang="en-US" sz="2400" dirty="0">
                <a:solidFill>
                  <a:srgbClr val="000000"/>
                </a:solidFill>
                <a:latin typeface="Times New Roman" panose="02020603050405020304" pitchFamily="18" charset="0"/>
                <a:cs typeface="Times New Roman" panose="02020603050405020304" pitchFamily="18" charset="0"/>
              </a:rPr>
              <a:t>The </a:t>
            </a:r>
            <a:r>
              <a:rPr lang="en-US" sz="2400" b="1" dirty="0">
                <a:solidFill>
                  <a:srgbClr val="000000"/>
                </a:solidFill>
                <a:latin typeface="Times New Roman" panose="02020603050405020304" pitchFamily="18" charset="0"/>
                <a:cs typeface="Times New Roman" panose="02020603050405020304" pitchFamily="18" charset="0"/>
              </a:rPr>
              <a:t>min-width</a:t>
            </a:r>
            <a:r>
              <a:rPr lang="en-US" sz="2400" dirty="0">
                <a:solidFill>
                  <a:srgbClr val="000000"/>
                </a:solidFill>
                <a:latin typeface="Times New Roman" panose="02020603050405020304" pitchFamily="18" charset="0"/>
                <a:cs typeface="Times New Roman" panose="02020603050405020304" pitchFamily="18" charset="0"/>
              </a:rPr>
              <a:t> property is used to set the minimum width that a box can be.</a:t>
            </a:r>
          </a:p>
          <a:p>
            <a:pPr>
              <a:lnSpc>
                <a:spcPct val="150000"/>
              </a:lnSpc>
            </a:pPr>
            <a:endParaRPr lang="en-IN" sz="2400" dirty="0">
              <a:latin typeface="Times New Roman" panose="02020603050405020304" pitchFamily="18" charset="0"/>
              <a:cs typeface="Times New Roman" panose="02020603050405020304" pitchFamily="18" charset="0"/>
            </a:endParaRPr>
          </a:p>
        </p:txBody>
      </p:sp>
      <p:sp>
        <p:nvSpPr>
          <p:cNvPr id="3" name="Rectangle 2">
            <a:extLst>
              <a:ext uri="{FF2B5EF4-FFF2-40B4-BE49-F238E27FC236}">
                <a16:creationId xmlns:a16="http://schemas.microsoft.com/office/drawing/2014/main" id="{C7356152-5FC5-4876-B25C-522D8B98E9BA}"/>
              </a:ext>
            </a:extLst>
          </p:cNvPr>
          <p:cNvSpPr/>
          <p:nvPr/>
        </p:nvSpPr>
        <p:spPr>
          <a:xfrm>
            <a:off x="843455" y="496614"/>
            <a:ext cx="5888421" cy="733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600" dirty="0"/>
              <a:t>CSS DIMENSIONS</a:t>
            </a:r>
          </a:p>
        </p:txBody>
      </p:sp>
      <p:pic>
        <p:nvPicPr>
          <p:cNvPr id="4" name="Picture 2" descr="Distance Education Courses in Ludhiana | Dotway Educators">
            <a:extLst>
              <a:ext uri="{FF2B5EF4-FFF2-40B4-BE49-F238E27FC236}">
                <a16:creationId xmlns:a16="http://schemas.microsoft.com/office/drawing/2014/main" id="{ECDAFEFC-C5E0-4D45-8BCA-0C02E148892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49406" y="113290"/>
            <a:ext cx="3021561" cy="1045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53916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CD65F14-CE58-45E8-A91E-32BDCA9C693E}"/>
              </a:ext>
            </a:extLst>
          </p:cNvPr>
          <p:cNvPicPr>
            <a:picLocks noChangeAspect="1"/>
          </p:cNvPicPr>
          <p:nvPr/>
        </p:nvPicPr>
        <p:blipFill>
          <a:blip r:embed="rId2"/>
          <a:stretch>
            <a:fillRect/>
          </a:stretch>
        </p:blipFill>
        <p:spPr>
          <a:xfrm>
            <a:off x="559676" y="291662"/>
            <a:ext cx="11185634" cy="5945551"/>
          </a:xfrm>
          <a:prstGeom prst="rect">
            <a:avLst/>
          </a:prstGeom>
        </p:spPr>
      </p:pic>
    </p:spTree>
    <p:extLst>
      <p:ext uri="{BB962C8B-B14F-4D97-AF65-F5344CB8AC3E}">
        <p14:creationId xmlns:p14="http://schemas.microsoft.com/office/powerpoint/2010/main" val="1042188732"/>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docProps/app.xml><?xml version="1.0" encoding="utf-8"?>
<Properties xmlns="http://schemas.openxmlformats.org/officeDocument/2006/extended-properties" xmlns:vt="http://schemas.openxmlformats.org/officeDocument/2006/docPropsVTypes">
  <Template>Retrospect</Template>
  <TotalTime>421</TotalTime>
  <Words>3461</Words>
  <Application>Microsoft Office PowerPoint</Application>
  <PresentationFormat>Widescreen</PresentationFormat>
  <Paragraphs>518</Paragraphs>
  <Slides>67</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67</vt:i4>
      </vt:variant>
    </vt:vector>
  </HeadingPairs>
  <TitlesOfParts>
    <vt:vector size="75" baseType="lpstr">
      <vt:lpstr>Algerian</vt:lpstr>
      <vt:lpstr>Calibri</vt:lpstr>
      <vt:lpstr>Calibri Light</vt:lpstr>
      <vt:lpstr>Consolas</vt:lpstr>
      <vt:lpstr>Times New Roman</vt:lpstr>
      <vt:lpstr>Verdana</vt:lpstr>
      <vt:lpstr>Wingdings</vt:lpstr>
      <vt:lpstr>Retrospect</vt:lpstr>
      <vt:lpstr>UNIT 4</vt:lpstr>
      <vt:lpstr>PowerPoint Presentation</vt:lpstr>
      <vt:lpstr>PowerPoint Presentation</vt:lpstr>
      <vt:lpstr>PowerPoint Presentation</vt:lpstr>
      <vt:lpstr>PowerPoint Presentation</vt:lpstr>
      <vt:lpstr>PowerPoint Presentation</vt:lpstr>
      <vt:lpstr>Difference between Nesting &amp; Grouping: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Grouping and Nesting</dc:title>
  <dc:creator>BILAL AHMED</dc:creator>
  <cp:lastModifiedBy>simrankaur08032000@gmail.com</cp:lastModifiedBy>
  <cp:revision>39</cp:revision>
  <dcterms:created xsi:type="dcterms:W3CDTF">2022-10-05T12:25:53Z</dcterms:created>
  <dcterms:modified xsi:type="dcterms:W3CDTF">2023-10-10T05:12:43Z</dcterms:modified>
</cp:coreProperties>
</file>